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7" r:id="rId3"/>
    <p:sldId id="378" r:id="rId4"/>
    <p:sldId id="456" r:id="rId5"/>
    <p:sldId id="258" r:id="rId6"/>
    <p:sldId id="421" r:id="rId7"/>
    <p:sldId id="418" r:id="rId8"/>
    <p:sldId id="270" r:id="rId9"/>
    <p:sldId id="449" r:id="rId10"/>
    <p:sldId id="451" r:id="rId11"/>
    <p:sldId id="319" r:id="rId12"/>
    <p:sldId id="383" r:id="rId13"/>
    <p:sldId id="384" r:id="rId14"/>
    <p:sldId id="452" r:id="rId15"/>
    <p:sldId id="445" r:id="rId16"/>
    <p:sldId id="279" r:id="rId17"/>
    <p:sldId id="497" r:id="rId18"/>
    <p:sldId id="453" r:id="rId19"/>
    <p:sldId id="459" r:id="rId20"/>
    <p:sldId id="458" r:id="rId21"/>
    <p:sldId id="463" r:id="rId22"/>
    <p:sldId id="491" r:id="rId23"/>
    <p:sldId id="460" r:id="rId24"/>
    <p:sldId id="461" r:id="rId25"/>
    <p:sldId id="462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85" r:id="rId41"/>
    <p:sldId id="486" r:id="rId42"/>
    <p:sldId id="487" r:id="rId43"/>
    <p:sldId id="488" r:id="rId44"/>
    <p:sldId id="489" r:id="rId45"/>
    <p:sldId id="490" r:id="rId46"/>
    <p:sldId id="493" r:id="rId47"/>
    <p:sldId id="520" r:id="rId48"/>
    <p:sldId id="499" r:id="rId49"/>
    <p:sldId id="440" r:id="rId50"/>
    <p:sldId id="495" r:id="rId51"/>
    <p:sldId id="494" r:id="rId52"/>
    <p:sldId id="441" r:id="rId53"/>
    <p:sldId id="443" r:id="rId54"/>
    <p:sldId id="522" r:id="rId55"/>
    <p:sldId id="444" r:id="rId56"/>
    <p:sldId id="446" r:id="rId57"/>
    <p:sldId id="521" r:id="rId58"/>
    <p:sldId id="508" r:id="rId59"/>
    <p:sldId id="506" r:id="rId60"/>
    <p:sldId id="509" r:id="rId61"/>
    <p:sldId id="518" r:id="rId62"/>
    <p:sldId id="519" r:id="rId63"/>
    <p:sldId id="507" r:id="rId64"/>
    <p:sldId id="510" r:id="rId65"/>
    <p:sldId id="512" r:id="rId66"/>
    <p:sldId id="523" r:id="rId67"/>
    <p:sldId id="517" r:id="rId68"/>
    <p:sldId id="513" r:id="rId69"/>
    <p:sldId id="514" r:id="rId70"/>
    <p:sldId id="515" r:id="rId71"/>
    <p:sldId id="498" r:id="rId72"/>
    <p:sldId id="500" r:id="rId73"/>
    <p:sldId id="502" r:id="rId74"/>
    <p:sldId id="503" r:id="rId75"/>
    <p:sldId id="504" r:id="rId76"/>
    <p:sldId id="435" r:id="rId77"/>
    <p:sldId id="501" r:id="rId78"/>
    <p:sldId id="412" r:id="rId79"/>
    <p:sldId id="433" r:id="rId80"/>
    <p:sldId id="434" r:id="rId81"/>
    <p:sldId id="496" r:id="rId82"/>
    <p:sldId id="438" r:id="rId83"/>
    <p:sldId id="524" r:id="rId84"/>
    <p:sldId id="436" r:id="rId85"/>
    <p:sldId id="527" r:id="rId86"/>
    <p:sldId id="401" r:id="rId87"/>
    <p:sldId id="528" r:id="rId88"/>
    <p:sldId id="529" r:id="rId89"/>
    <p:sldId id="311" r:id="rId9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0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91866"/>
    <a:srgbClr val="0A2379"/>
    <a:srgbClr val="123FD9"/>
    <a:srgbClr val="2C57DD"/>
    <a:srgbClr val="F4F5FA"/>
    <a:srgbClr val="A93521"/>
    <a:srgbClr val="006E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19" autoAdjust="0"/>
    <p:restoredTop sz="89687" autoAdjust="0"/>
  </p:normalViewPr>
  <p:slideViewPr>
    <p:cSldViewPr>
      <p:cViewPr varScale="1">
        <p:scale>
          <a:sx n="162" d="100"/>
          <a:sy n="162" d="100"/>
        </p:scale>
        <p:origin x="11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-30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A8F06C26-8C9F-A144-860A-6842ADD0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020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7A2B0E3E-482C-864C-9F7D-9B2CE2F84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3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ＭＳ Ｐゴシック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ＭＳ Ｐゴシック" pitchFamily="80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ＭＳ Ｐゴシック" pitchFamily="80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ＭＳ Ｐゴシック" pitchFamily="80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ＭＳ Ｐゴシック" pitchFamily="80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36BC849-1DDB-AC4B-80EE-B0303DE2D69C}" type="slidenum">
              <a:rPr lang="en-US" sz="1200" b="0"/>
              <a:pPr/>
              <a:t>1</a:t>
            </a:fld>
            <a:endParaRPr lang="en-US" sz="1200" b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50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7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  <a:buFont typeface="Arial" charset="0"/>
              <a:buNone/>
            </a:pPr>
            <a:r>
              <a:rPr lang="en-US" sz="1200" b="0"/>
              <a:t> </a:t>
            </a:r>
          </a:p>
        </p:txBody>
      </p:sp>
      <p:sp>
        <p:nvSpPr>
          <p:cNvPr id="44034" name="Shape 27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035" name="Shape 276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Just enough code to compile – but fails test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Just enough code to pass test</a:t>
            </a:r>
          </a:p>
        </p:txBody>
      </p:sp>
    </p:spTree>
    <p:extLst>
      <p:ext uri="{BB962C8B-B14F-4D97-AF65-F5344CB8AC3E}">
        <p14:creationId xmlns:p14="http://schemas.microsoft.com/office/powerpoint/2010/main" val="239375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hape 282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  <a:buFont typeface="Arial" charset="0"/>
              <a:buNone/>
            </a:pPr>
            <a:r>
              <a:rPr lang="en-US" sz="1200" b="0"/>
              <a:t> </a:t>
            </a:r>
          </a:p>
        </p:txBody>
      </p:sp>
      <p:sp>
        <p:nvSpPr>
          <p:cNvPr id="46082" name="Shape 28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083" name="Shape 28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This is called refactoring.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Magic values === bad</a:t>
            </a:r>
          </a:p>
        </p:txBody>
      </p:sp>
    </p:spTree>
    <p:extLst>
      <p:ext uri="{BB962C8B-B14F-4D97-AF65-F5344CB8AC3E}">
        <p14:creationId xmlns:p14="http://schemas.microsoft.com/office/powerpoint/2010/main" val="287269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-"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2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-"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10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04D5AD-5DB2-FD40-A8B1-9EB14F68BD4B}" type="slidenum">
              <a:rPr lang="en-US" sz="1200" b="0"/>
              <a:pPr/>
              <a:t>16</a:t>
            </a:fld>
            <a:endParaRPr lang="en-US" sz="1200" b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933450"/>
            <a:ext cx="5978525" cy="3363913"/>
          </a:xfrm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1875" y="4624388"/>
            <a:ext cx="4608513" cy="3733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Now that we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err="1">
                <a:ea typeface="ＭＳ Ｐゴシック" charset="0"/>
                <a:cs typeface="ＭＳ Ｐゴシック" charset="0"/>
              </a:rPr>
              <a:t>ve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 seen it and tried it a bit, let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s talk about what we did, and what we could do next time…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E92E55-990E-8B4B-AA72-7B4D059E3360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Antipattern</a:t>
            </a: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– </a:t>
            </a:r>
            <a:r>
              <a:rPr lang="en-US" sz="2000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GuruChecksOutput</a:t>
            </a: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– mention humorous</a:t>
            </a:r>
            <a:r>
              <a:rPr lang="en-US" sz="2000" baseline="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and horrifying story (see Mark </a:t>
            </a:r>
            <a:r>
              <a:rPr lang="en-US" sz="2000" baseline="0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Balbes</a:t>
            </a:r>
            <a:r>
              <a:rPr lang="en-US" sz="2000" baseline="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)</a:t>
            </a:r>
            <a:endParaRPr lang="en-US" sz="2000" dirty="0">
              <a:latin typeface="Trebuchet MS" charset="0"/>
              <a:ea typeface="Lucida Sans Unicode" charset="0"/>
              <a:cs typeface="Trebuchet MS" charset="0"/>
              <a:sym typeface="Trebuchet MS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15DD8A-C282-3548-B17C-361662CFC5D8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3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fetch retrieves</a:t>
            </a:r>
            <a:r>
              <a:rPr lang="en-US" baseline="0" dirty="0" smtClean="0"/>
              <a:t> changes from all remote repositories unless a remote is specified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merge will combine the local repository with the index/workspace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pull does a fetch and merge operation as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18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of what a merge conflict looks like in the code AFTER a merge operation is executed. </a:t>
            </a:r>
          </a:p>
          <a:p>
            <a:r>
              <a:rPr lang="en-US" dirty="0" smtClean="0"/>
              <a:t>Head is our current branch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6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C481822-86D9-E94F-8251-5E3E6D6E7F4D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Me: grew up as developer, started Asynchrony, what I used to think was the best way; found XP; found TDD and refactoring; company is now successful doing both every day</a:t>
            </a:r>
          </a:p>
          <a:p>
            <a:pPr eaLnBrk="1" hangingPunct="1">
              <a:buFontTx/>
              <a:buChar char="•"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* Interested in knowing about their position, language and OO background.</a:t>
            </a:r>
          </a:p>
        </p:txBody>
      </p:sp>
    </p:spTree>
    <p:extLst>
      <p:ext uri="{BB962C8B-B14F-4D97-AF65-F5344CB8AC3E}">
        <p14:creationId xmlns:p14="http://schemas.microsoft.com/office/powerpoint/2010/main" val="574360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is the remote to the current branch</a:t>
            </a:r>
          </a:p>
          <a:p>
            <a:r>
              <a:rPr lang="en-US" dirty="0" smtClean="0"/>
              <a:t>Local is</a:t>
            </a:r>
            <a:r>
              <a:rPr lang="en-US" baseline="0" dirty="0" smtClean="0"/>
              <a:t> our current branch with our recent changes</a:t>
            </a:r>
          </a:p>
          <a:p>
            <a:r>
              <a:rPr lang="en-US" baseline="0" dirty="0" smtClean="0"/>
              <a:t>Remote is the branch we are trying to merge that has changes to the same line of code that we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baseline="0" dirty="0" smtClean="0"/>
              <a:t> checkout filename is the least invasive undo operation. It only touches the file supplied to the command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reset –hard resets the entire branch to the head of the repository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clean removes any untracked files from the repository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revert will remove the changes in a given commit and create a new commit with the removed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assumes the upstream is already set (to origin)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&lt;remote&gt; specifies explicitly where the changes should be sent.</a:t>
            </a:r>
          </a:p>
          <a:p>
            <a:endParaRPr lang="en-US" dirty="0" smtClean="0"/>
          </a:p>
          <a:p>
            <a:r>
              <a:rPr lang="en-US" dirty="0" smtClean="0"/>
              <a:t>Origin/</a:t>
            </a:r>
            <a:r>
              <a:rPr lang="en-US" baseline="0" dirty="0" smtClean="0"/>
              <a:t> is the default remote which can be 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 is syntactic sugar for --set–upstream which is required when pushing to a new remote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5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 GUI is a religious</a:t>
            </a:r>
            <a:r>
              <a:rPr lang="en-US" baseline="0" dirty="0" smtClean="0"/>
              <a:t> debate, some like them some don’t. It is better to know the command line to be sure you can perform the necessary operations without a GUI.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GUI’s do simplify some issues such as resolving difficult merge conflicts, managing multiple repositories and visualizing the branching.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be dependent on a GUI!!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6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Invoke this </a:t>
            </a:r>
            <a:r>
              <a:rPr lang="en-US" dirty="0" err="1" smtClean="0"/>
              <a:t>gui</a:t>
            </a:r>
            <a:r>
              <a:rPr lang="en-US" dirty="0" smtClean="0"/>
              <a:t> with</a:t>
            </a:r>
            <a:r>
              <a:rPr lang="en-US" baseline="0" dirty="0" smtClean="0"/>
              <a:t> the “</a:t>
            </a:r>
            <a:r>
              <a:rPr lang="en-US" baseline="0" dirty="0" err="1" smtClean="0"/>
              <a:t>gitk</a:t>
            </a:r>
            <a:r>
              <a:rPr lang="en-US" baseline="0" dirty="0" smtClean="0"/>
              <a:t>” command.</a:t>
            </a:r>
          </a:p>
          <a:p>
            <a:r>
              <a:rPr lang="en-US" baseline="0" dirty="0" smtClean="0"/>
              <a:t>Visualizer of origins/branches/commits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7B419-D312-484E-8103-3A1F69663A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2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True:</a:t>
            </a:r>
          </a:p>
          <a:p>
            <a:r>
              <a:rPr lang="en-US" dirty="0" smtClean="0"/>
              <a:t>    try: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num</a:t>
            </a:r>
            <a:r>
              <a:rPr lang="en-US" dirty="0" smtClean="0"/>
              <a:t> = </a:t>
            </a:r>
            <a:r>
              <a:rPr lang="en-US" dirty="0" err="1" smtClean="0"/>
              <a:t>int</a:t>
            </a:r>
            <a:r>
              <a:rPr lang="en-US" dirty="0" smtClean="0"/>
              <a:t>(</a:t>
            </a:r>
            <a:r>
              <a:rPr lang="en-US" dirty="0" err="1" smtClean="0"/>
              <a:t>raw_input</a:t>
            </a:r>
            <a:r>
              <a:rPr lang="en-US" dirty="0" smtClean="0"/>
              <a:t>("please pick a number: "))</a:t>
            </a:r>
          </a:p>
          <a:p>
            <a:r>
              <a:rPr lang="en-US" dirty="0" smtClean="0"/>
              <a:t>    except (</a:t>
            </a:r>
            <a:r>
              <a:rPr lang="en-US" dirty="0" err="1" smtClean="0"/>
              <a:t>SyntaxError</a:t>
            </a:r>
            <a:r>
              <a:rPr lang="en-US" dirty="0" smtClean="0"/>
              <a:t>, </a:t>
            </a:r>
            <a:r>
              <a:rPr lang="en-US" dirty="0" err="1" smtClean="0"/>
              <a:t>NameError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print "That's not a number"</a:t>
            </a:r>
          </a:p>
          <a:p>
            <a:r>
              <a:rPr lang="en-US" dirty="0" smtClean="0"/>
              <a:t>    except (</a:t>
            </a:r>
            <a:r>
              <a:rPr lang="en-US" dirty="0" err="1" smtClean="0"/>
              <a:t>KeyboardInterrupt</a:t>
            </a:r>
            <a:r>
              <a:rPr lang="en-US" dirty="0" smtClean="0"/>
              <a:t>, </a:t>
            </a:r>
            <a:r>
              <a:rPr lang="en-US" dirty="0" err="1" smtClean="0"/>
              <a:t>EOFError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print</a:t>
            </a:r>
          </a:p>
          <a:p>
            <a:r>
              <a:rPr lang="en-US" dirty="0" smtClean="0"/>
              <a:t>         print "Goodbye"</a:t>
            </a:r>
          </a:p>
          <a:p>
            <a:r>
              <a:rPr lang="en-US" dirty="0" smtClean="0"/>
              <a:t>        break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print "you picked %d" % </a:t>
            </a:r>
            <a:r>
              <a:rPr lang="en-US" dirty="0" err="1" smtClean="0"/>
              <a:t>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14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https://stackoverflow.com/questions/21220155/what-does-abstraction-mean-in-programming#answer-21220945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hape 33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5234" name="Shape 331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5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hape 37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6738" name="Shape 378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25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hape 38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8786" name="Shape 38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pPr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Decouples high-level components from lower-level components.</a:t>
            </a:r>
          </a:p>
          <a:p>
            <a:endParaRPr lang="en-US" sz="1800"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Example:  If your car needs a new battery.</a:t>
            </a:r>
          </a:p>
          <a:p>
            <a:pPr>
              <a:spcBef>
                <a:spcPct val="0"/>
              </a:spcBef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Car only </a:t>
            </a:r>
            <a:r>
              <a:rPr lang="ja-JP" altLang="en-US" sz="180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sz="1800">
                <a:ea typeface="ＭＳ Ｐゴシック" charset="0"/>
                <a:cs typeface="ＭＳ Ｐゴシック" charset="0"/>
              </a:rPr>
              <a:t>abstractly</a:t>
            </a:r>
            <a:r>
              <a:rPr lang="ja-JP" altLang="en-US" sz="1800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800">
                <a:ea typeface="ＭＳ Ｐゴシック" charset="0"/>
                <a:cs typeface="ＭＳ Ｐゴシック" charset="0"/>
              </a:rPr>
              <a:t> depends on battery, instead of directly replacing a specific brand of battery, it depends on an abstraction. As long as that abstraction conforms to the car</a:t>
            </a:r>
            <a:r>
              <a:rPr lang="ja-JP" altLang="en-US" sz="1800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800">
                <a:ea typeface="ＭＳ Ｐゴシック" charset="0"/>
                <a:cs typeface="ＭＳ Ｐゴシック" charset="0"/>
              </a:rPr>
              <a:t>s design (contract/interface), it can be used.</a:t>
            </a:r>
          </a:p>
          <a:p>
            <a:endParaRPr lang="en-US" sz="180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0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hape 6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med" len="med"/>
            <a:tailEnd type="none" w="med" len="med"/>
          </a:ln>
        </p:spPr>
      </p:sp>
      <p:sp>
        <p:nvSpPr>
          <p:cNvPr id="7170" name="Shape 6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pPr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What do you want to get out of this class?</a:t>
            </a:r>
          </a:p>
          <a:p>
            <a:pPr>
              <a:buSzPct val="25000"/>
            </a:pPr>
            <a:endParaRPr lang="en-US" sz="1800">
              <a:ea typeface="ＭＳ Ｐゴシック" charset="0"/>
              <a:cs typeface="ＭＳ Ｐゴシック" charset="0"/>
            </a:endParaRPr>
          </a:p>
          <a:p>
            <a:pPr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Ask questions!!!</a:t>
            </a:r>
          </a:p>
        </p:txBody>
      </p:sp>
      <p:sp>
        <p:nvSpPr>
          <p:cNvPr id="7171" name="Shape 6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  <a:buFont typeface="Arial" charset="0"/>
              <a:buNone/>
            </a:pPr>
            <a:r>
              <a:rPr lang="en-US" sz="1200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769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20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1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B0E3E-482C-864C-9F7D-9B2CE2F8469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8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21C2FB-68B8-A043-811F-8BB933E033D9}" type="slidenum">
              <a:rPr lang="en-US" sz="1200" b="0"/>
              <a:pPr/>
              <a:t>89</a:t>
            </a:fld>
            <a:endParaRPr lang="en-US" sz="1200" b="0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1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hape 6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med" len="med"/>
            <a:tailEnd type="none" w="med" len="med"/>
          </a:ln>
        </p:spPr>
      </p:sp>
      <p:sp>
        <p:nvSpPr>
          <p:cNvPr id="7170" name="Shape 6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/>
          <a:p>
            <a:pPr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What do you want to get out of this class?</a:t>
            </a:r>
          </a:p>
          <a:p>
            <a:pPr>
              <a:buSzPct val="25000"/>
            </a:pPr>
            <a:endParaRPr lang="en-US" sz="1800">
              <a:ea typeface="ＭＳ Ｐゴシック" charset="0"/>
              <a:cs typeface="ＭＳ Ｐゴシック" charset="0"/>
            </a:endParaRPr>
          </a:p>
          <a:p>
            <a:pPr>
              <a:buSzPct val="25000"/>
            </a:pPr>
            <a:r>
              <a:rPr lang="en-US" sz="1800">
                <a:ea typeface="ＭＳ Ｐゴシック" charset="0"/>
                <a:cs typeface="ＭＳ Ｐゴシック" charset="0"/>
              </a:rPr>
              <a:t>Ask questions!!!</a:t>
            </a:r>
          </a:p>
        </p:txBody>
      </p:sp>
      <p:sp>
        <p:nvSpPr>
          <p:cNvPr id="7171" name="Shape 6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  <a:buFont typeface="Arial" charset="0"/>
              <a:buNone/>
            </a:pPr>
            <a:r>
              <a:rPr lang="en-US" sz="1200" b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001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15DD8A-C282-3548-B17C-361662CFC5D8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6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34F383-7F70-6541-A4E8-D7AA78CC3419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Instructors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Note: This is a class discussion</a:t>
            </a:r>
          </a:p>
          <a:p>
            <a:pPr eaLnBrk="1" hangingPunct="1"/>
            <a:endParaRPr lang="en-US" baseline="0" dirty="0"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Creates space for thinking while coding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Promotes a “learning” style of programming</a:t>
            </a:r>
          </a:p>
          <a:p>
            <a:pPr lvl="1" indent="-258762">
              <a:spcAft>
                <a:spcPts val="0"/>
              </a:spcAft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Try it, learn from it, use that learning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Inspires confidence in your code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Design emerges from use.</a:t>
            </a:r>
          </a:p>
          <a:p>
            <a:pPr lvl="1" indent="-309563">
              <a:spcBef>
                <a:spcPts val="450"/>
              </a:spcBef>
              <a:spcAft>
                <a:spcPts val="0"/>
              </a:spcAft>
              <a:buSzPct val="60000"/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Tests DRIVE your development process</a:t>
            </a:r>
          </a:p>
          <a:p>
            <a:pPr lvl="1" indent="-309563">
              <a:spcBef>
                <a:spcPts val="450"/>
              </a:spcBef>
              <a:spcAft>
                <a:spcPts val="0"/>
              </a:spcAft>
              <a:buSzPct val="60000"/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Tests help design the ‘flow’ and feel of your API. </a:t>
            </a:r>
          </a:p>
          <a:p>
            <a:pPr lvl="2" indent="-314325">
              <a:spcBef>
                <a:spcPts val="450"/>
              </a:spcBef>
              <a:spcAft>
                <a:spcPts val="0"/>
              </a:spcAft>
              <a:buSzPct val="101851"/>
              <a:buFont typeface="Arial"/>
              <a:buChar char="•"/>
              <a:defRPr/>
            </a:pPr>
            <a:r>
              <a:rPr lang="x-none" sz="1800" dirty="0">
                <a:ea typeface="Trebuchet MS"/>
                <a:cs typeface="Trebuchet MS"/>
                <a:sym typeface="Trebuchet MS"/>
              </a:rPr>
              <a:t>The</a:t>
            </a:r>
            <a:r>
              <a:rPr lang="en-US" sz="1800" dirty="0">
                <a:ea typeface="Trebuchet MS"/>
                <a:cs typeface="Trebuchet MS"/>
                <a:sym typeface="Trebuchet MS"/>
              </a:rPr>
              <a:t>y</a:t>
            </a:r>
            <a:r>
              <a:rPr lang="x-none" sz="1800" dirty="0">
                <a:ea typeface="Trebuchet MS"/>
                <a:cs typeface="Trebuchet MS"/>
                <a:sym typeface="Trebuchet MS"/>
              </a:rPr>
              <a:t> are written from the perspective of the class your testing.</a:t>
            </a:r>
          </a:p>
          <a:p>
            <a:pPr lvl="2" indent="-314325">
              <a:spcBef>
                <a:spcPts val="450"/>
              </a:spcBef>
              <a:spcAft>
                <a:spcPts val="0"/>
              </a:spcAft>
              <a:buSzPct val="101851"/>
              <a:buFont typeface="Arial"/>
              <a:buChar char="•"/>
              <a:defRPr/>
            </a:pPr>
            <a:r>
              <a:rPr lang="x-none" sz="1800" dirty="0">
                <a:ea typeface="Trebuchet MS"/>
                <a:cs typeface="Trebuchet MS"/>
                <a:sym typeface="Trebuchet MS"/>
              </a:rPr>
              <a:t>Has the side effect of improving the design of the interface!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Tests are Executable documentation!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1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E8D55B-37A8-F941-BC09-9B0EB41F485F}" type="slidenum">
              <a:rPr lang="en-US" sz="1200" b="0"/>
              <a:pPr/>
              <a:t>7</a:t>
            </a:fld>
            <a:endParaRPr lang="en-US" sz="1200" b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Sum up Agile in your own words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Feedback loops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-&gt; </a:t>
            </a:r>
            <a:r>
              <a:rPr lang="en-US" dirty="0">
                <a:ea typeface="ＭＳ Ｐゴシック" charset="0"/>
                <a:cs typeface="ＭＳ Ｐゴシック" charset="0"/>
              </a:rPr>
              <a:t>TDD allows us to respond to change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1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E92E55-990E-8B4B-AA72-7B4D059E3360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4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BA631B-6AEE-574F-97EB-ECC2FDC6CABD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0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017" y="2130520"/>
            <a:ext cx="10363969" cy="1469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031" y="3885641"/>
            <a:ext cx="8535940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291" indent="0" algn="ctr">
              <a:buNone/>
              <a:defRPr/>
            </a:lvl2pPr>
            <a:lvl3pPr marL="820583" indent="0" algn="ctr">
              <a:buNone/>
              <a:defRPr/>
            </a:lvl3pPr>
            <a:lvl4pPr marL="1230874" indent="0" algn="ctr">
              <a:buNone/>
              <a:defRPr/>
            </a:lvl4pPr>
            <a:lvl5pPr marL="1641165" indent="0" algn="ctr">
              <a:buNone/>
              <a:defRPr/>
            </a:lvl5pPr>
            <a:lvl6pPr marL="2051456" indent="0" algn="ctr">
              <a:buNone/>
              <a:defRPr/>
            </a:lvl6pPr>
            <a:lvl7pPr marL="2461748" indent="0" algn="ctr">
              <a:buNone/>
              <a:defRPr/>
            </a:lvl7pPr>
            <a:lvl8pPr marL="2872039" indent="0" algn="ctr">
              <a:buNone/>
              <a:defRPr/>
            </a:lvl8pPr>
            <a:lvl9pPr marL="328233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317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15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47" y="4406713"/>
            <a:ext cx="10362045" cy="136291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4047" y="2906526"/>
            <a:ext cx="10362045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291" indent="0">
              <a:buNone/>
              <a:defRPr sz="1600"/>
            </a:lvl2pPr>
            <a:lvl3pPr marL="820583" indent="0">
              <a:buNone/>
              <a:defRPr sz="1400"/>
            </a:lvl3pPr>
            <a:lvl4pPr marL="1230874" indent="0">
              <a:buNone/>
              <a:defRPr sz="1300"/>
            </a:lvl4pPr>
            <a:lvl5pPr marL="1641165" indent="0">
              <a:buNone/>
              <a:defRPr sz="1300"/>
            </a:lvl5pPr>
            <a:lvl6pPr marL="2051456" indent="0">
              <a:buNone/>
              <a:defRPr sz="1300"/>
            </a:lvl6pPr>
            <a:lvl7pPr marL="2461748" indent="0">
              <a:buNone/>
              <a:defRPr sz="1300"/>
            </a:lvl7pPr>
            <a:lvl8pPr marL="2872039" indent="0">
              <a:buNone/>
              <a:defRPr sz="1300"/>
            </a:lvl8pPr>
            <a:lvl9pPr marL="3282330" indent="0">
              <a:buNone/>
              <a:defRPr sz="13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23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017" y="2017059"/>
            <a:ext cx="5087697" cy="430446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441" y="2017059"/>
            <a:ext cx="5087697" cy="430446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14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6" y="274544"/>
            <a:ext cx="1097203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86" y="1535206"/>
            <a:ext cx="5385953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86" y="2175343"/>
            <a:ext cx="5385953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38" y="1535206"/>
            <a:ext cx="538787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38" y="2175343"/>
            <a:ext cx="538787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41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7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2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sync-logo-orange.emf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3368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 userDrawn="1"/>
        </p:nvSpPr>
        <p:spPr bwMode="auto">
          <a:xfrm>
            <a:off x="2336800" y="0"/>
            <a:ext cx="9855200" cy="13525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2400" b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102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0"/>
            <a:ext cx="94488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2017713"/>
            <a:ext cx="10358967" cy="43037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6645276"/>
            <a:ext cx="12192000" cy="212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80766" tIns="41998" rIns="80766" bIns="41998"/>
          <a:lstStyle/>
          <a:p>
            <a:pPr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  <a:tab pos="8443913" algn="l"/>
              </a:tabLst>
              <a:defRPr/>
            </a:pPr>
            <a:endParaRPr lang="en-US" sz="800">
              <a:solidFill>
                <a:srgbClr val="F9FAFD"/>
              </a:solidFill>
              <a:latin typeface="Trebuchet MS" charset="0"/>
              <a:cs typeface="Lucida Sans Unicode" charset="0"/>
            </a:endParaRPr>
          </a:p>
        </p:txBody>
      </p:sp>
      <p:sp>
        <p:nvSpPr>
          <p:cNvPr id="1031" name="Rectangle 4"/>
          <p:cNvSpPr>
            <a:spLocks noChangeArrowheads="1"/>
          </p:cNvSpPr>
          <p:nvPr/>
        </p:nvSpPr>
        <p:spPr bwMode="auto">
          <a:xfrm>
            <a:off x="11730568" y="6656389"/>
            <a:ext cx="46143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766" tIns="41998" rIns="80766" bIns="41998"/>
          <a:lstStyle/>
          <a:p>
            <a:pPr algn="r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</a:pPr>
            <a:fld id="{74150973-FF4A-E646-AFBE-6BC661FC6001}" type="slidenum">
              <a:rPr lang="en-US" sz="800">
                <a:solidFill>
                  <a:srgbClr val="F9FAFD"/>
                </a:solidFill>
                <a:latin typeface="Trebuchet MS" charset="0"/>
                <a:cs typeface="Lucida Sans Unicode" charset="0"/>
              </a:rPr>
              <a:pPr algn="r">
                <a:tabLst>
                  <a:tab pos="0" algn="l"/>
                  <a:tab pos="409575" algn="l"/>
                  <a:tab pos="819150" algn="l"/>
                  <a:tab pos="1230313" algn="l"/>
                  <a:tab pos="1639888" algn="l"/>
                  <a:tab pos="2051050" algn="l"/>
                  <a:tab pos="2460625" algn="l"/>
                  <a:tab pos="2871788" algn="l"/>
                  <a:tab pos="3281363" algn="l"/>
                  <a:tab pos="3692525" algn="l"/>
                  <a:tab pos="4102100" algn="l"/>
                  <a:tab pos="4511675" algn="l"/>
                  <a:tab pos="4922838" algn="l"/>
                  <a:tab pos="5332413" algn="l"/>
                  <a:tab pos="5743575" algn="l"/>
                  <a:tab pos="6153150" algn="l"/>
                  <a:tab pos="6564313" algn="l"/>
                  <a:tab pos="6973888" algn="l"/>
                  <a:tab pos="7385050" algn="l"/>
                  <a:tab pos="7794625" algn="l"/>
                  <a:tab pos="8205788" algn="l"/>
                </a:tabLst>
              </a:pPr>
              <a:t>‹#›</a:t>
            </a:fld>
            <a:endParaRPr lang="en-US" sz="800">
              <a:solidFill>
                <a:srgbClr val="F9FAFD"/>
              </a:solidFill>
              <a:latin typeface="Trebuchet MS" charset="0"/>
              <a:cs typeface="Lucida Sans Unicod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sldNum="0" hdr="0" ftr="0"/>
  <p:txStyles>
    <p:titleStyle>
      <a:lvl1pPr algn="l" defTabSz="4095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A93521"/>
          </a:solidFill>
          <a:latin typeface="+mj-lt"/>
          <a:ea typeface="ＭＳ Ｐゴシック" charset="0"/>
          <a:cs typeface="+mj-cs"/>
        </a:defRPr>
      </a:lvl1pPr>
      <a:lvl2pPr algn="l" defTabSz="4095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A93521"/>
          </a:solidFill>
          <a:latin typeface="Trebuchet MS" charset="0"/>
          <a:ea typeface="ＭＳ Ｐゴシック" charset="0"/>
          <a:cs typeface="Lucida Sans Unicode" charset="0"/>
        </a:defRPr>
      </a:lvl2pPr>
      <a:lvl3pPr algn="l" defTabSz="4095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A93521"/>
          </a:solidFill>
          <a:latin typeface="Trebuchet MS" charset="0"/>
          <a:ea typeface="ＭＳ Ｐゴシック" charset="0"/>
          <a:cs typeface="Lucida Sans Unicode" charset="0"/>
        </a:defRPr>
      </a:lvl3pPr>
      <a:lvl4pPr algn="l" defTabSz="4095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A93521"/>
          </a:solidFill>
          <a:latin typeface="Trebuchet MS" charset="0"/>
          <a:ea typeface="ＭＳ Ｐゴシック" charset="0"/>
          <a:cs typeface="Lucida Sans Unicode" charset="0"/>
        </a:defRPr>
      </a:lvl4pPr>
      <a:lvl5pPr algn="l" defTabSz="40957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A93521"/>
          </a:solidFill>
          <a:latin typeface="Trebuchet MS" charset="0"/>
          <a:ea typeface="ＭＳ Ｐゴシック" charset="0"/>
          <a:cs typeface="Lucida Sans Unicode" charset="0"/>
        </a:defRPr>
      </a:lvl5pPr>
      <a:lvl6pPr marL="2256602" indent="-205146" algn="ctr" defTabSz="410291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C87F4B"/>
          </a:solidFill>
          <a:latin typeface="Trebuchet MS" charset="0"/>
          <a:ea typeface="Lucida Sans Unicode" charset="0"/>
          <a:cs typeface="Lucida Sans Unicode" charset="0"/>
        </a:defRPr>
      </a:lvl6pPr>
      <a:lvl7pPr marL="2666893" indent="-205146" algn="ctr" defTabSz="410291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C87F4B"/>
          </a:solidFill>
          <a:latin typeface="Trebuchet MS" charset="0"/>
          <a:ea typeface="Lucida Sans Unicode" charset="0"/>
          <a:cs typeface="Lucida Sans Unicode" charset="0"/>
        </a:defRPr>
      </a:lvl7pPr>
      <a:lvl8pPr marL="3077185" indent="-205146" algn="ctr" defTabSz="410291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C87F4B"/>
          </a:solidFill>
          <a:latin typeface="Trebuchet MS" charset="0"/>
          <a:ea typeface="Lucida Sans Unicode" charset="0"/>
          <a:cs typeface="Lucida Sans Unicode" charset="0"/>
        </a:defRPr>
      </a:lvl8pPr>
      <a:lvl9pPr marL="3487476" indent="-205146" algn="ctr" defTabSz="410291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C87F4B"/>
          </a:solidFill>
          <a:latin typeface="Trebuchet MS" charset="0"/>
          <a:ea typeface="Lucida Sans Unicode" charset="0"/>
          <a:cs typeface="Lucida Sans Unicode" charset="0"/>
        </a:defRPr>
      </a:lvl9pPr>
    </p:titleStyle>
    <p:bodyStyle>
      <a:lvl1pPr marL="306388" indent="-306388" algn="l" defTabSz="409575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191966"/>
          </a:solidFill>
          <a:latin typeface="+mn-lt"/>
          <a:ea typeface="ＭＳ Ｐゴシック" charset="0"/>
          <a:cs typeface="+mn-cs"/>
        </a:defRPr>
      </a:lvl1pPr>
      <a:lvl2pPr marL="665163" indent="-255588" algn="l" defTabSz="409575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191966"/>
          </a:solidFill>
          <a:latin typeface="+mn-lt"/>
          <a:ea typeface="+mn-ea"/>
          <a:cs typeface="+mn-cs"/>
        </a:defRPr>
      </a:lvl2pPr>
      <a:lvl3pPr marL="1025525" indent="-204788" algn="l" defTabSz="409575" rtl="0" eaLnBrk="0" fontAlgn="base" hangingPunct="0">
        <a:spcBef>
          <a:spcPts val="363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191966"/>
          </a:solidFill>
          <a:latin typeface="+mn-lt"/>
          <a:ea typeface="+mn-ea"/>
          <a:cs typeface="+mn-cs"/>
        </a:defRPr>
      </a:lvl3pPr>
      <a:lvl4pPr marL="1435100" indent="-204788" algn="l" defTabSz="409575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191966"/>
          </a:solidFill>
          <a:latin typeface="+mn-lt"/>
          <a:ea typeface="+mn-ea"/>
          <a:cs typeface="+mn-cs"/>
        </a:defRPr>
      </a:lvl4pPr>
      <a:lvl5pPr marL="1846263" indent="-204788" algn="l" defTabSz="409575" rtl="0" eaLnBrk="0" fontAlgn="base" hangingPunct="0">
        <a:spcBef>
          <a:spcPts val="22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900">
          <a:solidFill>
            <a:srgbClr val="191966"/>
          </a:solidFill>
          <a:latin typeface="+mn-lt"/>
          <a:ea typeface="+mn-ea"/>
          <a:cs typeface="+mn-cs"/>
        </a:defRPr>
      </a:lvl5pPr>
      <a:lvl6pPr marL="2256602" indent="-205146" algn="l" defTabSz="410291" rtl="0" eaLnBrk="1" fontAlgn="base" hangingPunct="1">
        <a:spcBef>
          <a:spcPts val="224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900">
          <a:solidFill>
            <a:srgbClr val="304C67"/>
          </a:solidFill>
          <a:latin typeface="+mn-lt"/>
          <a:ea typeface="+mn-ea"/>
          <a:cs typeface="+mn-cs"/>
        </a:defRPr>
      </a:lvl6pPr>
      <a:lvl7pPr marL="2666893" indent="-205146" algn="l" defTabSz="410291" rtl="0" eaLnBrk="1" fontAlgn="base" hangingPunct="1">
        <a:spcBef>
          <a:spcPts val="224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900">
          <a:solidFill>
            <a:srgbClr val="304C67"/>
          </a:solidFill>
          <a:latin typeface="+mn-lt"/>
          <a:ea typeface="+mn-ea"/>
          <a:cs typeface="+mn-cs"/>
        </a:defRPr>
      </a:lvl7pPr>
      <a:lvl8pPr marL="3077185" indent="-205146" algn="l" defTabSz="410291" rtl="0" eaLnBrk="1" fontAlgn="base" hangingPunct="1">
        <a:spcBef>
          <a:spcPts val="224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900">
          <a:solidFill>
            <a:srgbClr val="304C67"/>
          </a:solidFill>
          <a:latin typeface="+mn-lt"/>
          <a:ea typeface="+mn-ea"/>
          <a:cs typeface="+mn-cs"/>
        </a:defRPr>
      </a:lvl8pPr>
      <a:lvl9pPr marL="3487476" indent="-205146" algn="l" defTabSz="410291" rtl="0" eaLnBrk="1" fontAlgn="base" hangingPunct="1">
        <a:spcBef>
          <a:spcPts val="224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900">
          <a:solidFill>
            <a:srgbClr val="304C67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source.com/article/17/9/python-logging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Development Training</a:t>
            </a:r>
            <a:endParaRPr lang="en-US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WWT / Asynchrony Labs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A0BC97-91E6-4EFC-BB9F-D63433A2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112" y="23812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Assertions in Python, Continued......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5B723B-501C-49D1-977E-60AA28A4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58" y="1219200"/>
            <a:ext cx="7769225" cy="1748771"/>
          </a:xfrm>
        </p:spPr>
        <p:txBody>
          <a:bodyPr/>
          <a:lstStyle/>
          <a:p>
            <a:pPr marL="0" indent="0"/>
            <a:r>
              <a:rPr lang="en-US" dirty="0">
                <a:solidFill>
                  <a:srgbClr val="000000"/>
                </a:solidFill>
              </a:rPr>
              <a:t>When it encounters an assert statement, Python evaluates the accompanying expression, which is hopefully true. If the expression is false, Python raises an </a:t>
            </a:r>
            <a:r>
              <a:rPr lang="en-US" i="1" dirty="0" err="1">
                <a:solidFill>
                  <a:srgbClr val="000000"/>
                </a:solidFill>
              </a:rPr>
              <a:t>AssertionError</a:t>
            </a:r>
            <a:r>
              <a:rPr lang="en-US" i="1" dirty="0">
                <a:solidFill>
                  <a:srgbClr val="000000"/>
                </a:solidFill>
              </a:rPr>
              <a:t> exception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06070" indent="-306070" algn="just"/>
            <a:endParaRPr lang="en-US" dirty="0">
              <a:solidFill>
                <a:srgbClr val="000000"/>
              </a:solidFill>
            </a:endParaRPr>
          </a:p>
          <a:p>
            <a:pPr marL="306070" indent="-306070" algn="just"/>
            <a:r>
              <a:rPr lang="en-US" dirty="0">
                <a:solidFill>
                  <a:srgbClr val="000000"/>
                </a:solidFill>
              </a:rPr>
              <a:t>The syntax for assert is: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3B345E-1A00-4073-8289-0505E3C24A5E}"/>
              </a:ext>
            </a:extLst>
          </p:cNvPr>
          <p:cNvSpPr txBox="1"/>
          <p:nvPr/>
        </p:nvSpPr>
        <p:spPr>
          <a:xfrm>
            <a:off x="2220606" y="3151841"/>
            <a:ext cx="778575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test_something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assert 1 == 2, "These numbers are not the same!"</a:t>
            </a:r>
          </a:p>
          <a:p>
            <a:pPr lvl="1"/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28A79AB-5F3D-4433-B848-09E78DD93028}"/>
              </a:ext>
            </a:extLst>
          </p:cNvPr>
          <p:cNvSpPr txBox="1"/>
          <p:nvPr/>
        </p:nvSpPr>
        <p:spPr>
          <a:xfrm>
            <a:off x="2188927" y="4419600"/>
            <a:ext cx="7785286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latin typeface="Trebuchet MS"/>
                <a:cs typeface="Arial"/>
              </a:rPr>
              <a:t>If the assertion fails, Python uses </a:t>
            </a:r>
            <a:r>
              <a:rPr lang="en-US" sz="1800" b="0" dirty="0" err="1">
                <a:latin typeface="Trebuchet MS"/>
                <a:cs typeface="Arial"/>
              </a:rPr>
              <a:t>ArgumentExpression</a:t>
            </a:r>
            <a:r>
              <a:rPr lang="en-US" sz="1800" b="0" dirty="0">
                <a:latin typeface="Trebuchet MS"/>
                <a:cs typeface="Arial"/>
              </a:rPr>
              <a:t> as the argument for the </a:t>
            </a:r>
            <a:r>
              <a:rPr lang="en-US" sz="1800" b="0" dirty="0" err="1">
                <a:latin typeface="Trebuchet MS"/>
                <a:cs typeface="Arial"/>
              </a:rPr>
              <a:t>AssertionError</a:t>
            </a:r>
            <a:r>
              <a:rPr lang="en-US" sz="1800" b="0" dirty="0">
                <a:latin typeface="Trebuchet MS"/>
                <a:cs typeface="Arial"/>
              </a:rPr>
              <a:t>. </a:t>
            </a:r>
            <a:endParaRPr lang="en-US" sz="1800" b="0" dirty="0" smtClean="0">
              <a:latin typeface="Trebuchet MS"/>
              <a:cs typeface="Arial"/>
            </a:endParaRPr>
          </a:p>
          <a:p>
            <a:endParaRPr lang="en-US" sz="1800" b="0" dirty="0">
              <a:latin typeface="Trebuchet MS"/>
              <a:cs typeface="Arial"/>
            </a:endParaRPr>
          </a:p>
          <a:p>
            <a:r>
              <a:rPr lang="en-US" sz="1800" b="0" dirty="0" err="1" smtClean="0">
                <a:latin typeface="Trebuchet MS"/>
                <a:cs typeface="Arial"/>
              </a:rPr>
              <a:t>AssertionError</a:t>
            </a:r>
            <a:r>
              <a:rPr lang="en-US" sz="1800" b="0" dirty="0" smtClean="0">
                <a:latin typeface="Trebuchet MS"/>
                <a:cs typeface="Arial"/>
              </a:rPr>
              <a:t> </a:t>
            </a:r>
            <a:r>
              <a:rPr lang="en-US" sz="1800" b="0" dirty="0">
                <a:latin typeface="Trebuchet MS"/>
                <a:cs typeface="Arial"/>
              </a:rPr>
              <a:t>exceptions can be caught and handled like any other exception using the try-except statement, but if not handled, they will terminate the program and produce a traceback.</a:t>
            </a:r>
            <a:endParaRPr lang="en-US" sz="1800" dirty="0">
              <a:latin typeface="Trebuchet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Trebuchet MS" charset="0"/>
                <a:cs typeface="Lucida Sans Unicode" charset="0"/>
              </a:rPr>
              <a:t>Create </a:t>
            </a:r>
            <a:r>
              <a:rPr lang="en-US" dirty="0">
                <a:latin typeface="Trebuchet MS" charset="0"/>
                <a:cs typeface="Lucida Sans Unicode" charset="0"/>
              </a:rPr>
              <a:t>a simple test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352550"/>
            <a:ext cx="7772400" cy="1557338"/>
          </a:xfrm>
        </p:spPr>
        <p:txBody>
          <a:bodyPr/>
          <a:lstStyle/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Act of design</a:t>
            </a:r>
          </a:p>
          <a:p>
            <a:pPr lvl="1" indent="-258762">
              <a:spcAft>
                <a:spcPts val="0"/>
              </a:spcAft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Client’s point of </a:t>
            </a:r>
            <a:r>
              <a:rPr lang="x-none" sz="2000" dirty="0" smtClean="0">
                <a:ea typeface="Trebuchet MS"/>
                <a:cs typeface="Trebuchet MS"/>
                <a:sym typeface="Trebuchet MS"/>
              </a:rPr>
              <a:t>view</a:t>
            </a:r>
            <a:endParaRPr lang="en-US" sz="2000" dirty="0" smtClean="0">
              <a:ea typeface="Trebuchet MS"/>
              <a:cs typeface="Trebuchet MS"/>
              <a:sym typeface="Trebuchet MS"/>
            </a:endParaRPr>
          </a:p>
          <a:p>
            <a:pPr lvl="1" indent="-258762">
              <a:spcAft>
                <a:spcPts val="0"/>
              </a:spcAft>
              <a:buFont typeface="Courier New"/>
              <a:buChar char="o"/>
              <a:defRPr/>
            </a:pPr>
            <a:endParaRPr lang="x-none" sz="2000" dirty="0">
              <a:ea typeface="Trebuchet MS"/>
              <a:cs typeface="Trebuchet MS"/>
              <a:sym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ea typeface="Trebuchet MS"/>
                <a:cs typeface="Trebuchet MS"/>
                <a:sym typeface="Trebuchet MS"/>
              </a:rPr>
              <a:t>Arrange/Act/Assert</a:t>
            </a:r>
          </a:p>
          <a:p>
            <a:pPr lvl="1" indent="-309563">
              <a:spcBef>
                <a:spcPts val="450"/>
              </a:spcBef>
              <a:spcAft>
                <a:spcPts val="0"/>
              </a:spcAft>
              <a:buSzPct val="60000"/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Arrange: Arrange all necessary preconditions.</a:t>
            </a:r>
          </a:p>
          <a:p>
            <a:pPr lvl="1" indent="-309563">
              <a:spcBef>
                <a:spcPts val="450"/>
              </a:spcBef>
              <a:spcAft>
                <a:spcPts val="0"/>
              </a:spcAft>
              <a:buSzPct val="60000"/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Act: perform the action under test</a:t>
            </a:r>
          </a:p>
          <a:p>
            <a:pPr lvl="1" indent="-309563">
              <a:spcBef>
                <a:spcPts val="450"/>
              </a:spcBef>
              <a:spcAft>
                <a:spcPts val="0"/>
              </a:spcAft>
              <a:buSzPct val="60000"/>
              <a:buFont typeface="Courier New"/>
              <a:buChar char="o"/>
              <a:defRPr/>
            </a:pPr>
            <a:r>
              <a:rPr lang="x-none" sz="2000" dirty="0">
                <a:ea typeface="Trebuchet MS"/>
                <a:cs typeface="Trebuchet MS"/>
                <a:sym typeface="Trebuchet MS"/>
              </a:rPr>
              <a:t>Assert: assert the expectations</a:t>
            </a:r>
          </a:p>
        </p:txBody>
      </p:sp>
      <p:sp>
        <p:nvSpPr>
          <p:cNvPr id="40963" name="Shape 256"/>
          <p:cNvSpPr>
            <a:spLocks noChangeArrowheads="1"/>
          </p:cNvSpPr>
          <p:nvPr/>
        </p:nvSpPr>
        <p:spPr bwMode="auto">
          <a:xfrm>
            <a:off x="3009900" y="4114800"/>
            <a:ext cx="5638800" cy="224672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5" tIns="45700" rIns="91425" bIns="45700">
            <a:spAutoFit/>
          </a:bodyPr>
          <a:lstStyle/>
          <a:p>
            <a:pPr lvl="1"/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test_calculator_add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lvl="1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calc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Calculator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     # arrange</a:t>
            </a:r>
          </a:p>
          <a:p>
            <a:pPr lvl="1"/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result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calc.add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(1, 1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) # act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assert result ==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2      # assert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2209800" y="1447801"/>
            <a:ext cx="8077200" cy="5598625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Create class, run test.  Let the test fail (</a:t>
            </a:r>
            <a:r>
              <a:rPr lang="x-none" sz="2400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Red</a:t>
            </a: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7488"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7488"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Add the smallest amount to make it pass(</a:t>
            </a:r>
            <a:r>
              <a:rPr lang="x-none" sz="2400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Green</a:t>
            </a: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11" name="Shape 271"/>
          <p:cNvSpPr>
            <a:spLocks noChangeArrowheads="1"/>
          </p:cNvSpPr>
          <p:nvPr/>
        </p:nvSpPr>
        <p:spPr bwMode="auto">
          <a:xfrm>
            <a:off x="2895600" y="1905001"/>
            <a:ext cx="6324600" cy="11695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5" tIns="45700" rIns="91425" bIns="45700">
            <a:spAutoFit/>
          </a:bodyPr>
          <a:lstStyle/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class Calculator: 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Arial" charset="0"/>
            </a:endParaRP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add(self, first, second):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        return 0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Arial" charset="0"/>
            </a:endParaRPr>
          </a:p>
        </p:txBody>
      </p:sp>
      <p:sp>
        <p:nvSpPr>
          <p:cNvPr id="43012" name="Shape 272"/>
          <p:cNvSpPr>
            <a:spLocks noChangeArrowheads="1"/>
          </p:cNvSpPr>
          <p:nvPr/>
        </p:nvSpPr>
        <p:spPr bwMode="auto">
          <a:xfrm>
            <a:off x="2895600" y="4419601"/>
            <a:ext cx="6324600" cy="11695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5" tIns="45700" rIns="91425" bIns="45700">
            <a:spAutoFit/>
          </a:bodyPr>
          <a:lstStyle/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class Calculator: 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endParaRPr lang="en-US" sz="14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Arial" charset="0"/>
            </a:endParaRP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def</a:t>
            </a:r>
            <a:r>
              <a:rPr lang="en-US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add(self, first, second):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Arial" charset="0"/>
              </a:rPr>
              <a:t>         return 2</a:t>
            </a:r>
          </a:p>
          <a:p>
            <a:pPr>
              <a:buClr>
                <a:srgbClr val="000000"/>
              </a:buClr>
              <a:buSzPct val="25000"/>
              <a:buFont typeface="Arial" charset="0"/>
              <a:buNone/>
            </a:pPr>
            <a:endParaRPr lang="en-US" sz="14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Arial" charset="0"/>
            </a:endParaRPr>
          </a:p>
        </p:txBody>
      </p:sp>
      <p:sp>
        <p:nvSpPr>
          <p:cNvPr id="6" name="Shape 278"/>
          <p:cNvSpPr txBox="1">
            <a:spLocks/>
          </p:cNvSpPr>
          <p:nvPr/>
        </p:nvSpPr>
        <p:spPr bwMode="auto">
          <a:xfrm>
            <a:off x="2705100" y="0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kern="0" dirty="0">
                <a:latin typeface="Trebuchet MS" charset="0"/>
                <a:cs typeface="Lucida Sans Unicode" charset="0"/>
                <a:sym typeface="Trebuchet MS" charset="0"/>
              </a:rPr>
              <a:t>Create a simple test (cont.)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hape 278"/>
          <p:cNvSpPr>
            <a:spLocks noGrp="1"/>
          </p:cNvSpPr>
          <p:nvPr>
            <p:ph type="title"/>
          </p:nvPr>
        </p:nvSpPr>
        <p:spPr>
          <a:xfrm>
            <a:off x="2551112" y="13572"/>
            <a:ext cx="7086600" cy="1352550"/>
          </a:xfrm>
        </p:spPr>
        <p:txBody>
          <a:bodyPr/>
          <a:lstStyle/>
          <a:p>
            <a:pPr algn="ctr"/>
            <a:r>
              <a:rPr lang="en-US" dirty="0">
                <a:latin typeface="Trebuchet MS" charset="0"/>
                <a:cs typeface="Lucida Sans Unicode" charset="0"/>
                <a:sym typeface="Trebuchet MS" charset="0"/>
              </a:rPr>
              <a:t>Design Improvement</a:t>
            </a:r>
          </a:p>
        </p:txBody>
      </p:sp>
      <p:sp>
        <p:nvSpPr>
          <p:cNvPr id="45058" name="Shape 279"/>
          <p:cNvSpPr>
            <a:spLocks noGrp="1"/>
          </p:cNvSpPr>
          <p:nvPr>
            <p:ph type="body" idx="1"/>
          </p:nvPr>
        </p:nvSpPr>
        <p:spPr>
          <a:xfrm>
            <a:off x="2209801" y="1524001"/>
            <a:ext cx="7769225" cy="4303713"/>
          </a:xfrm>
        </p:spPr>
        <p:txBody>
          <a:bodyPr/>
          <a:lstStyle/>
          <a:p>
            <a:r>
              <a:rPr lang="en-US" sz="2400" dirty="0">
                <a:latin typeface="Trebuchet MS" charset="0"/>
                <a:cs typeface="Lucida Sans Unicode" charset="0"/>
                <a:sym typeface="Trebuchet MS" charset="0"/>
              </a:rPr>
              <a:t>Refactor: </a:t>
            </a:r>
            <a:endParaRPr lang="en-US" sz="2400" dirty="0" smtClean="0">
              <a:latin typeface="Trebuchet MS" charset="0"/>
              <a:cs typeface="Lucida Sans Unicode" charset="0"/>
              <a:sym typeface="Trebuchet MS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Lucida Sans Unicode" charset="0"/>
                <a:sym typeface="Trebuchet MS" charset="0"/>
              </a:rPr>
              <a:t>Change form of code but not functionality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Lucida Sans Unicode" charset="0"/>
                <a:sym typeface="Trebuchet MS" charset="0"/>
              </a:rPr>
              <a:t>Remove </a:t>
            </a:r>
            <a:r>
              <a:rPr lang="en-US" dirty="0">
                <a:latin typeface="Trebuchet MS" charset="0"/>
                <a:cs typeface="Lucida Sans Unicode" charset="0"/>
                <a:sym typeface="Trebuchet MS" charset="0"/>
              </a:rPr>
              <a:t>duplication, literals, </a:t>
            </a:r>
            <a:r>
              <a:rPr lang="en-US" dirty="0" smtClean="0">
                <a:latin typeface="Trebuchet MS" charset="0"/>
                <a:cs typeface="Lucida Sans Unicode" charset="0"/>
                <a:sym typeface="Trebuchet MS" charset="0"/>
              </a:rPr>
              <a:t>etc.</a:t>
            </a:r>
            <a:endParaRPr lang="en-US" dirty="0">
              <a:latin typeface="Trebuchet MS" charset="0"/>
              <a:cs typeface="Lucida Sans Unicode" charset="0"/>
              <a:sym typeface="Trebuchet MS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GB" dirty="0" smtClean="0">
                <a:latin typeface="Trebuchet MS" charset="0"/>
                <a:cs typeface="Lucida Sans Unicode" charset="0"/>
              </a:rPr>
              <a:t>Group Lab</a:t>
            </a:r>
            <a:r>
              <a:rPr lang="en-GB" dirty="0">
                <a:latin typeface="Trebuchet MS" charset="0"/>
                <a:cs typeface="Lucida Sans Unicode" charset="0"/>
              </a:rPr>
              <a:t>: </a:t>
            </a:r>
            <a:r>
              <a:rPr lang="en-GB" dirty="0" smtClean="0">
                <a:latin typeface="Trebuchet MS" charset="0"/>
                <a:cs typeface="Lucida Sans Unicode" charset="0"/>
              </a:rPr>
              <a:t>Ice Creamery</a:t>
            </a:r>
            <a:endParaRPr lang="en-US" dirty="0">
              <a:latin typeface="Trebuchet MS" charset="0"/>
              <a:cs typeface="Lucida Sans Unicode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219201"/>
            <a:ext cx="7769225" cy="4303713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Order an ice cream by choosing size and toppings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Ex: 2 scoops, vanilla</a:t>
            </a:r>
          </a:p>
          <a:p>
            <a:pPr lvl="1">
              <a:buSzPct val="101000"/>
              <a:buFont typeface="Arial" charset="0"/>
              <a:buChar char="•"/>
            </a:pPr>
            <a:endParaRPr lang="en-US" dirty="0">
              <a:latin typeface="Trebuchet MS" charset="0"/>
              <a:cs typeface="Trebuchet MS" charset="0"/>
              <a:sym typeface="Trebuchet MS" charset="0"/>
            </a:endParaRPr>
          </a:p>
          <a:p>
            <a:pPr marL="50800" indent="0">
              <a:buSzPct val="101000"/>
            </a:pPr>
            <a:endParaRPr lang="en-US" sz="1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marL="50800" indent="0">
              <a:buSzPct val="101000"/>
            </a:pPr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Returns </a:t>
            </a: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the price:</a:t>
            </a: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 marL="50800" indent="0">
              <a:buSzPct val="101000"/>
            </a:pPr>
            <a:endParaRPr lang="en-US" sz="10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marL="50800" indent="0">
              <a:buSzPct val="101000"/>
            </a:pPr>
            <a:endParaRPr lang="en-US" sz="15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Pricing</a:t>
            </a: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: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1 scoop = $3, 2 scoops = $4, 3 scoops = $5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Each added topping is $0.50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Toppings: sprinkles, hot fudge, </a:t>
            </a:r>
            <a:r>
              <a:rPr lang="en-US" dirty="0" err="1" smtClean="0">
                <a:latin typeface="Trebuchet MS" charset="0"/>
                <a:cs typeface="Trebuchet MS" charset="0"/>
                <a:sym typeface="Trebuchet MS" charset="0"/>
              </a:rPr>
              <a:t>carmel</a:t>
            </a: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, chocolate chips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2133600"/>
            <a:ext cx="80010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lvl="1"/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IceCreamParlor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().order(2, 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Topping.HOT_FUDGE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Topping.SPRINKLES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])</a:t>
            </a:r>
          </a:p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614411"/>
            <a:ext cx="8001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800">
              <a:buSzPct val="101000"/>
            </a:pPr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marL="508000" lvl="1">
              <a:buSzPct val="101000"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print(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IceCreamParlor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().order(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…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))</a:t>
            </a:r>
          </a:p>
          <a:p>
            <a:pPr marL="508000" lvl="1">
              <a:buSzPct val="101000"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&gt;&gt; "$5.00”</a:t>
            </a:r>
          </a:p>
          <a:p>
            <a:pPr marL="50800">
              <a:buSzPct val="101000"/>
            </a:pPr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4762"/>
            <a:ext cx="7086600" cy="1352550"/>
          </a:xfrm>
        </p:spPr>
        <p:txBody>
          <a:bodyPr/>
          <a:lstStyle/>
          <a:p>
            <a:pPr algn="ctr" eaLnBrk="1" hangingPunct="1"/>
            <a:r>
              <a:rPr lang="en-GB" dirty="0" smtClean="0">
                <a:latin typeface="Trebuchet MS" charset="0"/>
                <a:cs typeface="Lucida Sans Unicode" charset="0"/>
              </a:rPr>
              <a:t>Student Lab</a:t>
            </a:r>
            <a:r>
              <a:rPr lang="en-GB" dirty="0">
                <a:latin typeface="Trebuchet MS" charset="0"/>
                <a:cs typeface="Lucida Sans Unicode" charset="0"/>
              </a:rPr>
              <a:t>: </a:t>
            </a:r>
            <a:r>
              <a:rPr lang="en-GB" dirty="0" smtClean="0">
                <a:latin typeface="Trebuchet MS" charset="0"/>
                <a:cs typeface="Lucida Sans Unicode" charset="0"/>
              </a:rPr>
              <a:t>Pizzeria</a:t>
            </a:r>
            <a:endParaRPr lang="en-US" dirty="0">
              <a:latin typeface="Trebuchet MS" charset="0"/>
              <a:cs typeface="Lucida Sans Unicode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357313"/>
            <a:ext cx="7769225" cy="4303713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Order a pizza by choosing size and toppings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Ex: small, pepperoni</a:t>
            </a:r>
            <a:endParaRPr lang="en-US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Returns </a:t>
            </a: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the price:</a:t>
            </a: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Pricing: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small = $10, medium = $15, large = $20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Each non-meat topping = $1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Meat topping = $2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3710" y="2150328"/>
            <a:ext cx="61722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lvl="2"/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marL="457200" lvl="2"/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Pizzeria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().order(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Size.SMALL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, 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Topping.PEPPERONI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])</a:t>
            </a:r>
          </a:p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53710" y="3554931"/>
            <a:ext cx="6172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12737" lvl="1">
              <a:buSzPct val="101000"/>
            </a:pPr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 charset="0"/>
            </a:endParaRPr>
          </a:p>
          <a:p>
            <a:pPr marL="312737" lvl="1">
              <a:buSzPct val="101000"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print(Pizzeria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().order(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…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))</a:t>
            </a:r>
          </a:p>
          <a:p>
            <a:pPr marL="312737" lvl="1">
              <a:buSzPct val="101000"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&gt;&gt; "$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12.00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 charset="0"/>
              </a:rPr>
              <a:t>"</a:t>
            </a:r>
          </a:p>
          <a:p>
            <a:pPr marL="769937" lvl="2">
              <a:buSzPct val="101000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64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8"/>
          <p:cNvSpPr>
            <a:spLocks noGrp="1"/>
          </p:cNvSpPr>
          <p:nvPr>
            <p:ph type="title"/>
          </p:nvPr>
        </p:nvSpPr>
        <p:spPr>
          <a:xfrm>
            <a:off x="2209800" y="33337"/>
            <a:ext cx="7086600" cy="1352550"/>
          </a:xfrm>
        </p:spPr>
        <p:txBody>
          <a:bodyPr/>
          <a:lstStyle/>
          <a:p>
            <a:pPr algn="ctr"/>
            <a:r>
              <a:rPr lang="en-US" dirty="0">
                <a:latin typeface="Trebuchet MS" charset="0"/>
                <a:cs typeface="Lucida Sans Unicode" charset="0"/>
              </a:rPr>
              <a:t>Lab Retro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09801" y="1676401"/>
            <a:ext cx="7769225" cy="4303713"/>
          </a:xfrm>
        </p:spPr>
        <p:txBody>
          <a:bodyPr/>
          <a:lstStyle/>
          <a:p>
            <a:pPr marL="382588" indent="-382588"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What did you learn?</a:t>
            </a:r>
          </a:p>
          <a:p>
            <a:pPr marL="382588" indent="-382588">
              <a:buSzPct val="101000"/>
              <a:buFont typeface="Arial" charset="0"/>
              <a:buChar char="•"/>
            </a:pPr>
            <a:endParaRPr lang="en-US" sz="2400" dirty="0">
              <a:latin typeface="Trebuchet MS" charset="0"/>
              <a:cs typeface="Trebuchet MS" charset="0"/>
              <a:sym typeface="Trebuchet MS" charset="0"/>
            </a:endParaRPr>
          </a:p>
          <a:p>
            <a:pPr marL="382588" indent="-382588"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What did you like/dislike?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Trebuchet MS" charset="0"/>
                <a:cs typeface="Lucida Sans Unicode" charset="0"/>
              </a:rPr>
              <a:t>Testing Best Practices</a:t>
            </a:r>
            <a:endParaRPr lang="en-US" dirty="0">
              <a:latin typeface="Trebuchet MS" charset="0"/>
              <a:cs typeface="Lucida Sans Unicode" charset="0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2209799" y="1352550"/>
            <a:ext cx="7769225" cy="4303712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When do we run our tests?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Test first?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As we write our code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On code check-in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As often as we can</a:t>
            </a:r>
          </a:p>
          <a:p>
            <a:pPr lvl="1"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Tests should run fast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Thousands in seconds</a:t>
            </a:r>
          </a:p>
          <a:p>
            <a:pPr lvl="1">
              <a:buSzPct val="101000"/>
              <a:buFont typeface="Arial" charset="0"/>
              <a:buChar char="•"/>
            </a:pPr>
            <a:endParaRPr lang="en-US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Where do tests run?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Ultimately not on the machine they were written on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CI/CD pipeline</a:t>
            </a:r>
          </a:p>
          <a:p>
            <a:pPr lvl="2">
              <a:buSzPct val="101000"/>
              <a:buFont typeface="Arial" charset="0"/>
              <a:buChar char="•"/>
            </a:pPr>
            <a:r>
              <a:rPr lang="en-US" dirty="0" err="1" smtClean="0">
                <a:latin typeface="Trebuchet MS" charset="0"/>
                <a:cs typeface="Trebuchet MS" charset="0"/>
                <a:sym typeface="Trebuchet MS" charset="0"/>
              </a:rPr>
              <a:t>GitLab</a:t>
            </a: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/Jenkins/</a:t>
            </a:r>
            <a:r>
              <a:rPr lang="en-US" dirty="0" err="1" smtClean="0">
                <a:latin typeface="Trebuchet MS" charset="0"/>
                <a:cs typeface="Trebuchet MS" charset="0"/>
                <a:sym typeface="Trebuchet MS" charset="0"/>
              </a:rPr>
              <a:t>TravisCI</a:t>
            </a:r>
            <a:r>
              <a:rPr lang="en-US" dirty="0" smtClean="0">
                <a:latin typeface="Trebuchet MS" charset="0"/>
                <a:cs typeface="Trebuchet MS" charset="0"/>
                <a:sym typeface="Trebuchet MS" charset="0"/>
              </a:rPr>
              <a:t>/</a:t>
            </a:r>
            <a:r>
              <a:rPr lang="en-US" dirty="0" err="1" smtClean="0">
                <a:latin typeface="Trebuchet MS" charset="0"/>
                <a:cs typeface="Trebuchet MS" charset="0"/>
                <a:sym typeface="Trebuchet MS" charset="0"/>
              </a:rPr>
              <a:t>etc</a:t>
            </a:r>
            <a:endParaRPr lang="en-US" dirty="0">
              <a:latin typeface="Trebuchet MS" charset="0"/>
              <a:cs typeface="Trebuchet MS" charset="0"/>
              <a:sym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46313" y="4406901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Source code Management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6313" y="3886201"/>
            <a:ext cx="7771534" cy="1500187"/>
          </a:xfrm>
        </p:spPr>
        <p:txBody>
          <a:bodyPr/>
          <a:lstStyle/>
          <a:p>
            <a:r>
              <a:rPr lang="en-US" dirty="0" smtClean="0"/>
              <a:t>Fundamentals of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Group Lab: </a:t>
            </a:r>
            <a:r>
              <a:rPr lang="en-US" dirty="0" err="1" smtClean="0"/>
              <a:t>git_basics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352550"/>
            <a:ext cx="7769225" cy="430371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Add files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Status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Committing files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Update files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Log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Branching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Merging/Rebasing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Conflicts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Workspace vs Remotes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Tagging</a:t>
            </a:r>
          </a:p>
        </p:txBody>
      </p:sp>
    </p:spTree>
    <p:extLst>
      <p:ext uri="{BB962C8B-B14F-4D97-AF65-F5344CB8AC3E}">
        <p14:creationId xmlns:p14="http://schemas.microsoft.com/office/powerpoint/2010/main" val="11389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rebuchet MS" charset="0"/>
                <a:cs typeface="Lucida Sans Unicode" charset="0"/>
              </a:rPr>
              <a:t>Introduction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01675" lvl="1" indent="-342900" eaLnBrk="1" hangingPunct="1"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Lucida Sans Unicode" charset="0"/>
              </a:rPr>
              <a:t>Me</a:t>
            </a:r>
          </a:p>
          <a:p>
            <a:pPr marL="701675" lvl="1" indent="-342900" eaLnBrk="1" hangingPunct="1"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Lucida Sans Unicode" charset="0"/>
              </a:rPr>
              <a:t>You</a:t>
            </a:r>
          </a:p>
          <a:p>
            <a:pPr marL="701675" lvl="1" indent="-342900" eaLnBrk="1" hangingPunct="1"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Lucida Sans Unicode" charset="0"/>
              </a:rPr>
              <a:t>Daily Schedule and Content</a:t>
            </a:r>
          </a:p>
          <a:p>
            <a:pPr marL="1112837" lvl="2" indent="-342900" eaLnBrk="1" hangingPunct="1"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9:00 to 4:30</a:t>
            </a:r>
          </a:p>
          <a:p>
            <a:pPr marL="1112837" lvl="2" indent="-342900" eaLnBrk="1" hangingPunct="1"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Lectures interspersed with examples and labs</a:t>
            </a:r>
          </a:p>
          <a:p>
            <a:pPr marL="1112837" lvl="2" indent="-342900" eaLnBrk="1" hangingPunct="1"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ASK QUESTIONS!!!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1112" y="10510"/>
            <a:ext cx="7086600" cy="1352550"/>
          </a:xfrm>
        </p:spPr>
        <p:txBody>
          <a:bodyPr/>
          <a:lstStyle/>
          <a:p>
            <a:pPr algn="ctr"/>
            <a:r>
              <a:rPr lang="en-US" dirty="0" err="1" smtClean="0"/>
              <a:t>Git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09800" y="1397219"/>
            <a:ext cx="7769225" cy="4303712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Created by Linus </a:t>
            </a:r>
            <a:r>
              <a:rPr lang="en-US" dirty="0" err="1" smtClean="0"/>
              <a:t>Torvals</a:t>
            </a:r>
            <a:r>
              <a:rPr lang="en-US" dirty="0" smtClean="0"/>
              <a:t>, in 2005, in order to have a better way to manage the source for the Linux kernel.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A distributed source control system</a:t>
            </a:r>
          </a:p>
          <a:p>
            <a:pPr marL="695325" lvl="1" indent="-285750">
              <a:buFont typeface="Arial" charset="0"/>
              <a:buChar char="•"/>
            </a:pPr>
            <a:r>
              <a:rPr lang="en-US" dirty="0" smtClean="0"/>
              <a:t>Everyone has a full copy of the entire history of the repo.</a:t>
            </a:r>
          </a:p>
          <a:p>
            <a:pPr marL="695325" lvl="1" indent="-285750">
              <a:buFont typeface="Arial" charset="0"/>
              <a:buChar char="•"/>
            </a:pPr>
            <a:r>
              <a:rPr lang="en-US" dirty="0" smtClean="0"/>
              <a:t>History stored as a series of snapshots.</a:t>
            </a:r>
          </a:p>
          <a:p>
            <a:pPr marL="695325" lvl="1" indent="-285750">
              <a:buFont typeface="Arial" charset="0"/>
              <a:buChar char="•"/>
            </a:pPr>
            <a:r>
              <a:rPr lang="en-US" i="1" dirty="0" smtClean="0"/>
              <a:t>Remote </a:t>
            </a:r>
            <a:r>
              <a:rPr lang="en-US" dirty="0" smtClean="0"/>
              <a:t>repos used to collaborate (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A branches and tags are cheap, they’re just a pointer to a commit.</a:t>
            </a:r>
          </a:p>
          <a:p>
            <a:pPr marL="0" indent="0"/>
            <a:r>
              <a:rPr lang="en-US" i="1" dirty="0" smtClean="0"/>
              <a:t>master</a:t>
            </a:r>
            <a:r>
              <a:rPr lang="en-US" dirty="0" smtClean="0"/>
              <a:t> is just another branch.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1352550"/>
            <a:ext cx="7769225" cy="4303712"/>
          </a:xfrm>
        </p:spPr>
        <p:txBody>
          <a:bodyPr/>
          <a:lstStyle/>
          <a:p>
            <a:endParaRPr lang="en-US" dirty="0" smtClean="0"/>
          </a:p>
          <a:p>
            <a:pPr marL="0" indent="0"/>
            <a:r>
              <a:rPr lang="en-US" dirty="0" smtClean="0"/>
              <a:t>~/.</a:t>
            </a:r>
            <a:r>
              <a:rPr lang="en-US" dirty="0" err="1" smtClean="0"/>
              <a:t>gitconfig</a:t>
            </a:r>
            <a:endParaRPr lang="en-US" dirty="0" smtClean="0"/>
          </a:p>
          <a:p>
            <a:pPr marL="0" indent="0"/>
            <a:r>
              <a:rPr lang="en-US" dirty="0" smtClean="0"/>
              <a:t>./.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.</a:t>
            </a:r>
            <a:r>
              <a:rPr lang="en-US" dirty="0" err="1" smtClean="0"/>
              <a:t>gitignore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3455" y="1752601"/>
            <a:ext cx="46508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# ~/.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gitconfig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[user]   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name = Matt Todd   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email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matt.todd@asynchrony.com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[Alias]   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ci = commit   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co = checkout   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status -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sb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branch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4486712"/>
            <a:ext cx="465082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# .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gitignore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DS_Store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*.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pyc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pycache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__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Collaboration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524000"/>
            <a:ext cx="7769225" cy="4303712"/>
          </a:xfrm>
        </p:spPr>
        <p:txBody>
          <a:bodyPr>
            <a:normAutofit/>
          </a:bodyPr>
          <a:lstStyle/>
          <a:p>
            <a:r>
              <a:rPr lang="en-US" dirty="0" smtClean="0"/>
              <a:t>Dictator </a:t>
            </a:r>
            <a:r>
              <a:rPr lang="en-US" sz="1200" dirty="0"/>
              <a:t>(common among small open-source projects)</a:t>
            </a:r>
          </a:p>
          <a:p>
            <a:pPr lvl="1"/>
            <a:r>
              <a:rPr lang="en-US" dirty="0" smtClean="0"/>
              <a:t>Single person (or very small group) able to commit to the releasable branch.</a:t>
            </a:r>
          </a:p>
          <a:p>
            <a:pPr lvl="1"/>
            <a:r>
              <a:rPr lang="en-US" dirty="0" smtClean="0"/>
              <a:t>Collaborators contribute via Pull Requests (PR).</a:t>
            </a:r>
          </a:p>
          <a:p>
            <a:r>
              <a:rPr lang="en-US" dirty="0" smtClean="0"/>
              <a:t>Dictator and Lieutenants </a:t>
            </a:r>
            <a:r>
              <a:rPr lang="en-US" sz="1200" dirty="0"/>
              <a:t>(common among large open-source projects)</a:t>
            </a:r>
          </a:p>
          <a:p>
            <a:pPr lvl="1"/>
            <a:r>
              <a:rPr lang="en-US" dirty="0"/>
              <a:t>Single person (or very small group) able to commit to the releasable </a:t>
            </a:r>
            <a:r>
              <a:rPr lang="en-US" dirty="0" smtClean="0"/>
              <a:t>branch</a:t>
            </a:r>
          </a:p>
          <a:p>
            <a:pPr lvl="1"/>
            <a:r>
              <a:rPr lang="en-US" dirty="0" smtClean="0"/>
              <a:t>Lieutenants responsible for sub-sections. Submits PRs to Dictator for their sub-section.</a:t>
            </a:r>
          </a:p>
          <a:p>
            <a:pPr lvl="1"/>
            <a:r>
              <a:rPr lang="en-US" dirty="0" smtClean="0"/>
              <a:t>Collaborators contribute via PRs to the Lieutenants responsible for the appropriate sub-section.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2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Collaboration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524000"/>
            <a:ext cx="7769225" cy="4303712"/>
          </a:xfrm>
        </p:spPr>
        <p:txBody>
          <a:bodyPr/>
          <a:lstStyle/>
          <a:p>
            <a:r>
              <a:rPr lang="en-US" dirty="0" smtClean="0"/>
              <a:t>All Equal </a:t>
            </a:r>
            <a:r>
              <a:rPr lang="en-US" sz="1200" dirty="0"/>
              <a:t>(common among private or internal projects)</a:t>
            </a:r>
          </a:p>
          <a:p>
            <a:pPr lvl="1"/>
            <a:r>
              <a:rPr lang="en-US" dirty="0" smtClean="0"/>
              <a:t>Everyone has the same access.</a:t>
            </a:r>
          </a:p>
          <a:p>
            <a:pPr lvl="1"/>
            <a:r>
              <a:rPr lang="en-US" dirty="0" smtClean="0"/>
              <a:t>Commit coordination done via outside communication channels.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8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383" y="0"/>
            <a:ext cx="9448800" cy="1352550"/>
          </a:xfrm>
        </p:spPr>
        <p:txBody>
          <a:bodyPr/>
          <a:lstStyle/>
          <a:p>
            <a:r>
              <a:rPr lang="en-US" dirty="0" smtClean="0"/>
              <a:t>Branching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599" y="1317734"/>
            <a:ext cx="8606367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Dirty Dev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Environment branches</a:t>
            </a:r>
          </a:p>
          <a:p>
            <a:pPr>
              <a:buFont typeface="Arial" charset="0"/>
              <a:buChar char="•"/>
            </a:pPr>
            <a:r>
              <a:rPr lang="en-US" sz="2000" dirty="0" err="1" smtClean="0"/>
              <a:t>Git</a:t>
            </a:r>
            <a:r>
              <a:rPr lang="en-US" sz="2000" dirty="0" smtClean="0"/>
              <a:t> Flow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736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066800"/>
            <a:ext cx="4337131" cy="574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err="1" smtClean="0"/>
              <a:t>Git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981200"/>
            <a:ext cx="7769225" cy="4303712"/>
          </a:xfrm>
        </p:spPr>
        <p:txBody>
          <a:bodyPr/>
          <a:lstStyle/>
          <a:p>
            <a:pPr marL="0" indent="0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8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484" y="0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Clone a Repo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2200" y="1352550"/>
            <a:ext cx="8034865" cy="4303712"/>
          </a:xfrm>
        </p:spPr>
        <p:txBody>
          <a:bodyPr/>
          <a:lstStyle/>
          <a:p>
            <a:r>
              <a:rPr lang="en-US" dirty="0"/>
              <a:t>Copy’s </a:t>
            </a:r>
            <a:r>
              <a:rPr lang="en-US" dirty="0" smtClean="0"/>
              <a:t>the source into a new directory in your current location.</a:t>
            </a:r>
          </a:p>
          <a:p>
            <a:r>
              <a:rPr lang="en-US" dirty="0" smtClean="0"/>
              <a:t>Sets your local repo’s origin to the ’cloned from’ location.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50584" y="2689408"/>
            <a:ext cx="7086600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3124200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clone [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url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]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geekcomputers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Python.git</a:t>
            </a:r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Working with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007" y="1287463"/>
            <a:ext cx="7770284" cy="430371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View local branches.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Create a new branch from the current branch.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Remove local branches by name.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140007" y="2953837"/>
            <a:ext cx="7770284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3197340"/>
            <a:ext cx="6705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branch 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# 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displays a list of all local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branches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branch bananas   # creates branch named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bananas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branch 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d bananas  # deletes branch named bananas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484" y="-23648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Changing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880" y="1400185"/>
            <a:ext cx="8062274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 smtClean="0"/>
              <a:t>Before switching branches, your current branch must be free of uncommitted changes.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Can checkout to a specific commit </a:t>
            </a:r>
            <a:r>
              <a:rPr lang="en-US" sz="2000" dirty="0" err="1" smtClean="0"/>
              <a:t>sha</a:t>
            </a:r>
            <a:r>
              <a:rPr lang="en-US" sz="20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6880" y="2895600"/>
            <a:ext cx="8062274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3150026"/>
            <a:ext cx="7010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checkout [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branchName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or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commitSha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]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checkout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bananas</a:t>
            </a:r>
          </a:p>
          <a:p>
            <a:endParaRPr lang="en-US" sz="1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checkout 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b bananas # shortcut to create a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branch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\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                           and 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checkout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that 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branch 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8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21021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What’s My Status?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757488" y="1229276"/>
            <a:ext cx="6677025" cy="3339704"/>
          </a:xfrm>
        </p:spPr>
        <p:txBody>
          <a:bodyPr/>
          <a:lstStyle/>
          <a:p>
            <a:pPr marL="0" indent="0"/>
            <a:r>
              <a:rPr lang="en-US" dirty="0" smtClean="0"/>
              <a:t>The status command shows you your active branch, changed files, and tracked and untracked files.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8487" y="2548239"/>
            <a:ext cx="5915025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2920149"/>
            <a:ext cx="531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41917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69"/>
          <p:cNvSpPr>
            <a:spLocks noGrp="1"/>
          </p:cNvSpPr>
          <p:nvPr>
            <p:ph type="body" idx="1"/>
          </p:nvPr>
        </p:nvSpPr>
        <p:spPr>
          <a:xfrm>
            <a:off x="2209799" y="1352550"/>
            <a:ext cx="7769225" cy="4644518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Lucida Sans Unicode" charset="0"/>
              </a:rPr>
              <a:t>How to write automated tests in Python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How to write tests without calling out to external systems</a:t>
            </a:r>
          </a:p>
          <a:p>
            <a:pPr>
              <a:buSzPct val="101000"/>
              <a:buFont typeface="Arial" charset="0"/>
              <a:buChar char="•"/>
            </a:pPr>
            <a:endParaRPr lang="en-US" sz="24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 smtClean="0">
                <a:latin typeface="Trebuchet MS" charset="0"/>
                <a:cs typeface="Trebuchet MS" charset="0"/>
                <a:sym typeface="Trebuchet MS" charset="0"/>
              </a:rPr>
              <a:t>SCM: </a:t>
            </a:r>
            <a:r>
              <a:rPr lang="en-US" sz="2400" dirty="0" err="1" smtClean="0">
                <a:latin typeface="Trebuchet MS" charset="0"/>
                <a:cs typeface="Trebuchet MS" charset="0"/>
                <a:sym typeface="Trebuchet MS" charset="0"/>
              </a:rPr>
              <a:t>Git</a:t>
            </a:r>
            <a:endParaRPr lang="en-US" sz="24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How to collaborate in a shared environment</a:t>
            </a:r>
          </a:p>
          <a:p>
            <a:pPr lvl="1">
              <a:buSzPct val="101000"/>
              <a:buFont typeface="Arial" charset="0"/>
              <a:buChar char="•"/>
            </a:pP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Learn/discuss some best practices when writing Python code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Error </a:t>
            </a: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handling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Logging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Using REST API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Coding principles</a:t>
            </a: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Purpose of the Class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0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Staying Up-To-Date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19400" y="1363060"/>
            <a:ext cx="5915025" cy="3263504"/>
          </a:xfrm>
        </p:spPr>
        <p:txBody>
          <a:bodyPr/>
          <a:lstStyle/>
          <a:p>
            <a:r>
              <a:rPr lang="en-US" dirty="0" smtClean="0"/>
              <a:t>Fetch</a:t>
            </a:r>
          </a:p>
          <a:p>
            <a:r>
              <a:rPr lang="en-US" dirty="0" smtClean="0"/>
              <a:t>Merge</a:t>
            </a:r>
          </a:p>
          <a:p>
            <a:r>
              <a:rPr lang="en-US" dirty="0" smtClean="0"/>
              <a:t>Pull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688632"/>
            <a:ext cx="7239000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2844334"/>
            <a:ext cx="5691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fetch origin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merge origin/bananas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--- or ---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pull bananas</a:t>
            </a:r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20" y="1363061"/>
            <a:ext cx="3436144" cy="32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089" y="0"/>
            <a:ext cx="9448800" cy="1352550"/>
          </a:xfrm>
        </p:spPr>
        <p:txBody>
          <a:bodyPr/>
          <a:lstStyle/>
          <a:p>
            <a:pPr algn="ctr"/>
            <a:r>
              <a:rPr lang="en-US" dirty="0"/>
              <a:t>Dealing with Conflicts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25" y="2842442"/>
            <a:ext cx="6440528" cy="2288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1219200"/>
            <a:ext cx="736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>
              <a:solidFill>
                <a:srgbClr val="191866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/>
            <a:r>
              <a:rPr lang="en-US" sz="24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Fixing </a:t>
            </a:r>
            <a:r>
              <a:rPr lang="en-US" sz="2400" dirty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the conflict in the code.</a:t>
            </a:r>
          </a:p>
        </p:txBody>
      </p:sp>
    </p:spTree>
    <p:extLst>
      <p:ext uri="{BB962C8B-B14F-4D97-AF65-F5344CB8AC3E}">
        <p14:creationId xmlns:p14="http://schemas.microsoft.com/office/powerpoint/2010/main" val="10364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96" y="2176338"/>
            <a:ext cx="6681979" cy="30912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8975" y="0"/>
            <a:ext cx="5915025" cy="994172"/>
          </a:xfrm>
        </p:spPr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dirty="0" smtClean="0"/>
              <a:t>Conflicts (cont.)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67553" y="1385200"/>
            <a:ext cx="609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Trebuchet MS" charset="0"/>
                <a:ea typeface="Trebuchet MS" charset="0"/>
                <a:cs typeface="Trebuchet MS" charset="0"/>
              </a:rPr>
              <a:t>Fixing the conflict with a merging tool.</a:t>
            </a:r>
          </a:p>
        </p:txBody>
      </p:sp>
    </p:spTree>
    <p:extLst>
      <p:ext uri="{BB962C8B-B14F-4D97-AF65-F5344CB8AC3E}">
        <p14:creationId xmlns:p14="http://schemas.microsoft.com/office/powerpoint/2010/main" val="15785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23648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Undoing Changes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10504" y="1308104"/>
            <a:ext cx="5915025" cy="3263504"/>
          </a:xfrm>
        </p:spPr>
        <p:txBody>
          <a:bodyPr/>
          <a:lstStyle/>
          <a:p>
            <a:pPr lvl="1"/>
            <a:r>
              <a:rPr lang="en-US" dirty="0" smtClean="0"/>
              <a:t>How much do you want to undo?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2800" y="2133600"/>
            <a:ext cx="5915025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5406" y="2289302"/>
            <a:ext cx="5313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checkout &lt;filename&gt;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reset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-–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hard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clean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revert &lt;sha5&gt;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0"/>
            <a:ext cx="9448800" cy="1352550"/>
          </a:xfrm>
        </p:spPr>
        <p:txBody>
          <a:bodyPr/>
          <a:lstStyle/>
          <a:p>
            <a:pPr algn="ctr"/>
            <a:r>
              <a:rPr lang="en-US" dirty="0" smtClean="0"/>
              <a:t>Pushing Changes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08060" y="1300221"/>
            <a:ext cx="6919914" cy="3263504"/>
          </a:xfrm>
        </p:spPr>
        <p:txBody>
          <a:bodyPr/>
          <a:lstStyle/>
          <a:p>
            <a:pPr marL="358775" lvl="1" indent="0"/>
            <a:r>
              <a:rPr lang="en-US" dirty="0" smtClean="0"/>
              <a:t>For a newly created branch </a:t>
            </a:r>
            <a:r>
              <a:rPr lang="en-US" dirty="0"/>
              <a:t>you will need to set </a:t>
            </a:r>
            <a:r>
              <a:rPr lang="en-US" dirty="0" smtClean="0"/>
              <a:t>the up-stream </a:t>
            </a:r>
            <a:r>
              <a:rPr lang="en-US" dirty="0"/>
              <a:t>to the remote repository </a:t>
            </a:r>
            <a:r>
              <a:rPr lang="en-US" dirty="0" smtClean="0"/>
              <a:t>branch.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36597" y="2286000"/>
            <a:ext cx="5915025" cy="203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9203" y="2441702"/>
            <a:ext cx="53138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push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push origin/bananas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push different/bananas</a:t>
            </a: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endParaRPr lang="en-US" sz="1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push –set-upstream origin bananas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--- or ---</a:t>
            </a:r>
          </a:p>
          <a:p>
            <a:r>
              <a:rPr lang="en-US" sz="1400" dirty="0"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400" dirty="0">
                <a:latin typeface="Menlo" charset="0"/>
                <a:ea typeface="Menlo" charset="0"/>
                <a:cs typeface="Menlo" charset="0"/>
              </a:rPr>
              <a:t> push –u origin bananas</a:t>
            </a:r>
          </a:p>
        </p:txBody>
      </p:sp>
    </p:spTree>
    <p:extLst>
      <p:ext uri="{BB962C8B-B14F-4D97-AF65-F5344CB8AC3E}">
        <p14:creationId xmlns:p14="http://schemas.microsoft.com/office/powerpoint/2010/main" val="11575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484" y="7883"/>
            <a:ext cx="9448800" cy="1352550"/>
          </a:xfrm>
        </p:spPr>
        <p:txBody>
          <a:bodyPr/>
          <a:lstStyle/>
          <a:p>
            <a:pPr algn="ctr"/>
            <a:r>
              <a:rPr lang="en-US" dirty="0" err="1" smtClean="0"/>
              <a:t>Git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647"/>
            <a:ext cx="10358967" cy="4303712"/>
          </a:xfrm>
        </p:spPr>
        <p:txBody>
          <a:bodyPr/>
          <a:lstStyle/>
          <a:p>
            <a:pPr marL="0" indent="0"/>
            <a:r>
              <a:rPr lang="en-US" sz="2000" dirty="0" smtClean="0"/>
              <a:t>Visual tools: see relationships </a:t>
            </a:r>
            <a:r>
              <a:rPr lang="en-US" sz="2000" dirty="0"/>
              <a:t>between branches, easily change the status of files in the repository, perform all functions without having to know command line syntax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err="1" smtClean="0"/>
              <a:t>Gitk</a:t>
            </a:r>
            <a:r>
              <a:rPr lang="en-US" dirty="0" smtClean="0"/>
              <a:t>* </a:t>
            </a:r>
            <a:r>
              <a:rPr lang="en-US" dirty="0" smtClean="0"/>
              <a:t>– comes out of the box, good for quick visualization</a:t>
            </a:r>
          </a:p>
          <a:p>
            <a:pPr>
              <a:buFont typeface="Arial" charset="0"/>
              <a:buChar char="•"/>
            </a:pPr>
            <a:r>
              <a:rPr lang="en-US" dirty="0" err="1" smtClean="0"/>
              <a:t>SourceTree</a:t>
            </a:r>
            <a:r>
              <a:rPr lang="en-US" dirty="0" smtClean="0"/>
              <a:t>* </a:t>
            </a:r>
            <a:r>
              <a:rPr lang="en-US" dirty="0" smtClean="0"/>
              <a:t>– used by some teams at WWT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GitHub Desktop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Built into IDEs</a:t>
            </a:r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Atom</a:t>
            </a:r>
          </a:p>
          <a:p>
            <a:pPr lvl="1">
              <a:buFont typeface="Arial" charset="0"/>
              <a:buChar char="•"/>
            </a:pPr>
            <a:r>
              <a:rPr lang="en-US" sz="1400" dirty="0" err="1" smtClean="0"/>
              <a:t>VisualStudio</a:t>
            </a:r>
            <a:endParaRPr lang="en-US" sz="1400" dirty="0" smtClean="0"/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Android Studio</a:t>
            </a:r>
          </a:p>
          <a:p>
            <a:pPr lvl="1">
              <a:buFont typeface="Arial" charset="0"/>
              <a:buChar char="•"/>
            </a:pPr>
            <a:r>
              <a:rPr lang="en-US" sz="1400" dirty="0" err="1" smtClean="0"/>
              <a:t>XCode</a:t>
            </a:r>
            <a:endParaRPr lang="en-US" sz="14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Beyond Compare (diff tool)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Many more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/>
            <a:r>
              <a:rPr lang="en-US" sz="1400" dirty="0" smtClean="0"/>
              <a:t>* Tends to be more popular at WWT/AL</a:t>
            </a:r>
            <a:endParaRPr lang="en-US" sz="1400" dirty="0" smtClean="0"/>
          </a:p>
          <a:p>
            <a:endParaRPr lang="en-US" dirty="0"/>
          </a:p>
          <a:p>
            <a:pPr marL="0" indent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94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507" y="10510"/>
            <a:ext cx="9448800" cy="1352550"/>
          </a:xfrm>
        </p:spPr>
        <p:txBody>
          <a:bodyPr/>
          <a:lstStyle/>
          <a:p>
            <a:pPr algn="ctr"/>
            <a:r>
              <a:rPr lang="en-US" dirty="0" err="1" smtClean="0"/>
              <a:t>Gitk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4327" y="5340357"/>
            <a:ext cx="280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$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gitk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1026" name="Picture 2" descr="Image result for gitk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57" y="2133600"/>
            <a:ext cx="600124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0564" y="1217199"/>
            <a:ext cx="6408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191866"/>
                </a:solidFill>
                <a:latin typeface="+mj-lt"/>
              </a:rPr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191866"/>
                </a:solidFill>
                <a:latin typeface="+mj-lt"/>
              </a:rPr>
              <a:t>Comes with </a:t>
            </a:r>
            <a:r>
              <a:rPr lang="en-US" sz="2000" dirty="0" err="1" smtClean="0">
                <a:solidFill>
                  <a:srgbClr val="191866"/>
                </a:solidFill>
                <a:latin typeface="+mj-lt"/>
              </a:rPr>
              <a:t>Git</a:t>
            </a:r>
            <a:r>
              <a:rPr lang="en-US" sz="2000" dirty="0" smtClean="0">
                <a:solidFill>
                  <a:srgbClr val="191866"/>
                </a:solidFill>
                <a:latin typeface="+mj-lt"/>
              </a:rPr>
              <a:t> installation </a:t>
            </a:r>
            <a:endParaRPr lang="en-US" sz="2000" dirty="0">
              <a:solidFill>
                <a:srgbClr val="1918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2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err="1" smtClean="0"/>
              <a:t>SourceTree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798" y="1219200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Preferred by many developers at WWT and ASL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Runs on either Mac or Windows, although most think the Mac version is better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Has </a:t>
            </a:r>
            <a:r>
              <a:rPr lang="en-US" dirty="0" err="1" smtClean="0"/>
              <a:t>GitFlow</a:t>
            </a:r>
            <a:r>
              <a:rPr lang="en-US" dirty="0" smtClean="0"/>
              <a:t> built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11" y="2971801"/>
            <a:ext cx="5562600" cy="3403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79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7620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SCM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07729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Avoid long running </a:t>
            </a:r>
            <a:r>
              <a:rPr lang="en-US" dirty="0" smtClean="0"/>
              <a:t>branches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Use lower case for branch names, files and folders to avoid confusion between case sensitive and insensitive </a:t>
            </a:r>
            <a:r>
              <a:rPr lang="en-US" dirty="0" smtClean="0"/>
              <a:t>environments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Branches names with only number could be confused with a </a:t>
            </a:r>
            <a:r>
              <a:rPr lang="en-US" dirty="0" err="1" smtClean="0"/>
              <a:t>git</a:t>
            </a:r>
            <a:r>
              <a:rPr lang="en-US" dirty="0" smtClean="0"/>
              <a:t> SHA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Make small, frequent commits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Merge master into development branch often (1x/day) to avoid merge conflicts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Test before merging</a:t>
            </a:r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Don’t push a broken build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Write informative commit </a:t>
            </a:r>
            <a:r>
              <a:rPr lang="en-US" dirty="0" smtClean="0"/>
              <a:t>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Student Lab: Dossier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69225" cy="430371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pl-PL" dirty="0" smtClean="0"/>
              <a:t>Clone </a:t>
            </a:r>
            <a:r>
              <a:rPr lang="pl-PL" dirty="0" err="1" smtClean="0"/>
              <a:t>project</a:t>
            </a:r>
            <a:endParaRPr lang="pl-PL" dirty="0" smtClean="0"/>
          </a:p>
          <a:p>
            <a:pPr>
              <a:buFont typeface="Arial" charset="0"/>
              <a:buChar char="•"/>
            </a:pPr>
            <a:r>
              <a:rPr lang="pl-PL" dirty="0" err="1" smtClean="0"/>
              <a:t>Create</a:t>
            </a:r>
            <a:r>
              <a:rPr lang="pl-PL" dirty="0" smtClean="0"/>
              <a:t> a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branch</a:t>
            </a:r>
            <a:endParaRPr lang="pl-PL" dirty="0" smtClean="0"/>
          </a:p>
          <a:p>
            <a:pPr>
              <a:buFont typeface="Arial" charset="0"/>
              <a:buChar char="•"/>
            </a:pPr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changes</a:t>
            </a:r>
            <a:endParaRPr lang="pl-PL" dirty="0" smtClean="0"/>
          </a:p>
          <a:p>
            <a:pPr>
              <a:buFont typeface="Arial" charset="0"/>
              <a:buChar char="•"/>
            </a:pP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them</a:t>
            </a:r>
            <a:r>
              <a:rPr lang="pl-PL" dirty="0" smtClean="0"/>
              <a:t> </a:t>
            </a:r>
            <a:r>
              <a:rPr lang="pl-PL" dirty="0" err="1" smtClean="0"/>
              <a:t>up</a:t>
            </a:r>
            <a:endParaRPr lang="pl-PL" dirty="0" smtClean="0"/>
          </a:p>
          <a:p>
            <a:pPr>
              <a:buFont typeface="Arial" charset="0"/>
              <a:buChar char="•"/>
            </a:pPr>
            <a:r>
              <a:rPr lang="pl-PL" dirty="0" err="1" smtClean="0"/>
              <a:t>Merge</a:t>
            </a:r>
            <a:r>
              <a:rPr lang="pl-PL" dirty="0" smtClean="0"/>
              <a:t> </a:t>
            </a:r>
            <a:r>
              <a:rPr lang="pl-PL" dirty="0" err="1" smtClean="0"/>
              <a:t>someone</a:t>
            </a:r>
            <a:r>
              <a:rPr lang="pl-PL" dirty="0" smtClean="0"/>
              <a:t> </a:t>
            </a:r>
            <a:r>
              <a:rPr lang="pl-PL" dirty="0" err="1" smtClean="0"/>
              <a:t>else’s</a:t>
            </a:r>
            <a:r>
              <a:rPr lang="pl-PL" dirty="0" smtClean="0"/>
              <a:t> </a:t>
            </a:r>
            <a:r>
              <a:rPr lang="pl-PL" dirty="0" err="1" smtClean="0"/>
              <a:t>branch</a:t>
            </a:r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69"/>
          <p:cNvSpPr>
            <a:spLocks noGrp="1"/>
          </p:cNvSpPr>
          <p:nvPr>
            <p:ph type="body" idx="1"/>
          </p:nvPr>
        </p:nvSpPr>
        <p:spPr>
          <a:xfrm>
            <a:off x="2209800" y="1676401"/>
            <a:ext cx="7769225" cy="3890465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Day 1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What are automated tests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How to write tests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SCM (</a:t>
            </a:r>
            <a:r>
              <a:rPr lang="en-US" sz="2000" dirty="0" err="1">
                <a:latin typeface="Trebuchet MS" charset="0"/>
                <a:cs typeface="Trebuchet MS" charset="0"/>
                <a:sym typeface="Trebuchet MS" charset="0"/>
              </a:rPr>
              <a:t>Git</a:t>
            </a: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)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Python Advanced Topics</a:t>
            </a: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 lvl="1">
              <a:buSzPct val="101000"/>
              <a:buFont typeface="Arial" charset="0"/>
              <a:buChar char="•"/>
            </a:pPr>
            <a:endParaRPr lang="en-US" sz="2400" dirty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Day </a:t>
            </a:r>
            <a:r>
              <a:rPr lang="en-US" sz="2400" dirty="0" smtClean="0">
                <a:latin typeface="Trebuchet MS" charset="0"/>
                <a:cs typeface="Trebuchet MS" charset="0"/>
                <a:sym typeface="Trebuchet MS" charset="0"/>
              </a:rPr>
              <a:t>2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Python Advanced </a:t>
            </a: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Topics (part 2)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How </a:t>
            </a: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to write tests with external systems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Larger lab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smtClean="0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Pull 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Source Control Fundamentals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Pull Request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1" y="1352550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/>
              <a:t>Maintains code integrity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Allows for reviewing the code before acceptance</a:t>
            </a:r>
          </a:p>
          <a:p>
            <a:pPr marL="695325" lvl="1" indent="-285750">
              <a:buFont typeface="Arial" charset="0"/>
              <a:buChar char="•"/>
            </a:pPr>
            <a:r>
              <a:rPr lang="en-US" dirty="0"/>
              <a:t>A natural process for code </a:t>
            </a:r>
            <a:r>
              <a:rPr lang="en-US" dirty="0" smtClean="0"/>
              <a:t>reviewing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sz="2000" dirty="0"/>
              <a:t>Provides governance over what’s included in the final product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Notifies the project management team that there is new code for review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08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078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The Pull Request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18" y="990600"/>
            <a:ext cx="7547919" cy="55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Code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7883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Why Request a 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47800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Catch any mistakes early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Learn different ways of doing the same thing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Ensure your code follows established patterns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Find out about existing code that could be </a:t>
            </a:r>
            <a:r>
              <a:rPr lang="en-US" dirty="0" smtClean="0"/>
              <a:t>reused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Consider using </a:t>
            </a:r>
            <a:r>
              <a:rPr lang="en-US" dirty="0" err="1" smtClean="0"/>
              <a:t>PyLint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Enforces the PEP-8 style guidelines</a:t>
            </a:r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Built-in to several IDE</a:t>
            </a:r>
          </a:p>
          <a:p>
            <a:pPr lvl="1">
              <a:buFont typeface="Arial" charset="0"/>
              <a:buChar char="•"/>
            </a:pPr>
            <a:r>
              <a:rPr lang="en-US" sz="1400" dirty="0" smtClean="0"/>
              <a:t>Possible configuration required</a:t>
            </a:r>
            <a:endParaRPr lang="en-US" sz="1400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-7883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Code Review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47800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Grab a colleague to come take a look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Organize a group code review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Request a code review as part of a pull request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Most version control systems have formal code reviewing built in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1" y="-1051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Code Reviews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07729"/>
            <a:ext cx="7769225" cy="4303712"/>
          </a:xfrm>
        </p:spPr>
        <p:txBody>
          <a:bodyPr/>
          <a:lstStyle/>
          <a:p>
            <a:r>
              <a:rPr lang="en-US" dirty="0" smtClean="0"/>
              <a:t>Why?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Second set of eyes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Knowledge transfer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/>
            <a:r>
              <a:rPr lang="en-US" dirty="0" smtClean="0"/>
              <a:t>Who?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Someone removed from the effort but familiar with the code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When?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Before merging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/>
            <a:r>
              <a:rPr lang="en-US" dirty="0" smtClean="0"/>
              <a:t>What to look for?</a:t>
            </a:r>
          </a:p>
          <a:p>
            <a:pPr marL="644525" lvl="1" indent="-285750">
              <a:buFont typeface="Arial" charset="0"/>
              <a:buChar char="•"/>
            </a:pPr>
            <a:r>
              <a:rPr lang="en-US" dirty="0" smtClean="0"/>
              <a:t>Bugs</a:t>
            </a:r>
          </a:p>
          <a:p>
            <a:pPr marL="644525" lvl="1" indent="-285750">
              <a:buFont typeface="Arial" charset="0"/>
              <a:buChar char="•"/>
            </a:pPr>
            <a:r>
              <a:rPr lang="en-US" dirty="0" smtClean="0"/>
              <a:t>Duplication</a:t>
            </a:r>
          </a:p>
          <a:p>
            <a:pPr marL="644525" lvl="1" indent="-285750">
              <a:buFont typeface="Arial" charset="0"/>
              <a:buChar char="•"/>
            </a:pPr>
            <a:r>
              <a:rPr lang="en-US" dirty="0" smtClean="0"/>
              <a:t>Bad names</a:t>
            </a:r>
          </a:p>
          <a:p>
            <a:pPr marL="644525" lvl="1" indent="-285750">
              <a:buFont typeface="Arial" charset="0"/>
              <a:buChar char="•"/>
            </a:pPr>
            <a:r>
              <a:rPr lang="en-US" dirty="0" smtClean="0"/>
              <a:t>Missing tests/documentation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8318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in 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12EC2-EC7F-4C21-9305-5848E2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2860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Error Handling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D7A446-8238-4E34-93CC-96F02837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544364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Validations (proactive)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Check inputs for valid values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Check for the existence of files before attempting to write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Response codes from shell scripts/API calls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Exceptions (reactionary)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Something unexpected happens during runtime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Can’t write to file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Connection failed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Module doesn’t exist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Division by zero</a:t>
            </a:r>
          </a:p>
          <a:p>
            <a:pPr lvl="2">
              <a:buFont typeface="Arial" charset="0"/>
              <a:buChar char="•"/>
            </a:pPr>
            <a:endParaRPr lang="en-US" dirty="0" smtClean="0"/>
          </a:p>
          <a:p>
            <a:pPr lvl="2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46313" y="4406901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Automated Tests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12EC2-EC7F-4C21-9305-5848E2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2860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Error Handling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D7A446-8238-4E34-93CC-96F02837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1" y="1447800"/>
            <a:ext cx="7769225" cy="4303712"/>
          </a:xfrm>
        </p:spPr>
        <p:txBody>
          <a:bodyPr/>
          <a:lstStyle/>
          <a:p>
            <a:pPr marL="0" indent="0"/>
            <a:r>
              <a:rPr lang="en-US" sz="2000" dirty="0" smtClean="0"/>
              <a:t>Handle error states “gracefully”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Try to recover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Examples: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Reconnect?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Create the containing directory and try again?</a:t>
            </a:r>
          </a:p>
          <a:p>
            <a:pPr>
              <a:buFont typeface="Arial" charset="0"/>
              <a:buChar char="•"/>
            </a:pPr>
            <a:r>
              <a:rPr lang="en-US" dirty="0"/>
              <a:t>Log what </a:t>
            </a:r>
            <a:r>
              <a:rPr lang="en-US" dirty="0" smtClean="0"/>
              <a:t>happened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Exit with appropriate error code if necessary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12EC2-EC7F-4C21-9305-5848E2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134" y="7883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D7A446-8238-4E34-93CC-96F02837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822" y="1552247"/>
            <a:ext cx="7769225" cy="4303712"/>
          </a:xfrm>
        </p:spPr>
        <p:txBody>
          <a:bodyPr/>
          <a:lstStyle/>
          <a:p>
            <a:pPr marL="0" indent="0"/>
            <a:r>
              <a:rPr lang="en-US" dirty="0" smtClean="0"/>
              <a:t>What are exceptions?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exception is </a:t>
            </a:r>
            <a:r>
              <a:rPr lang="en-US" dirty="0" smtClean="0"/>
              <a:t>a built-in way to handle erroneous situations 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As the name </a:t>
            </a:r>
            <a:r>
              <a:rPr lang="en-US" dirty="0"/>
              <a:t>implies that the problem (the exception) doesn't occur frequently, i.e. the exception is the "exception to the rule".</a:t>
            </a:r>
          </a:p>
          <a:p>
            <a:endParaRPr lang="en-US" dirty="0"/>
          </a:p>
          <a:p>
            <a:r>
              <a:rPr lang="en-US" dirty="0" smtClean="0"/>
              <a:t>When an exception occurs: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Execution on that thread halts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If not handled, thread dies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If that thread is the main thread, process exits with an error code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Can be caught and handled </a:t>
            </a:r>
            <a:r>
              <a:rPr lang="en-US" dirty="0"/>
              <a:t>programmatically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5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4" y="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Python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58967" cy="4876800"/>
          </a:xfrm>
        </p:spPr>
        <p:txBody>
          <a:bodyPr/>
          <a:lstStyle/>
          <a:p>
            <a:r>
              <a:rPr lang="en-US" sz="2000" dirty="0" smtClean="0"/>
              <a:t>Some </a:t>
            </a:r>
            <a:r>
              <a:rPr lang="en-US" sz="2000" dirty="0"/>
              <a:t>common </a:t>
            </a:r>
            <a:r>
              <a:rPr lang="en-US" sz="2000" dirty="0" smtClean="0"/>
              <a:t>Python Exceptions: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IOError</a:t>
            </a:r>
            <a:endParaRPr lang="en-US" dirty="0"/>
          </a:p>
          <a:p>
            <a:pPr marL="644525" lvl="1" indent="-285750">
              <a:buFont typeface="Arial" charset="0"/>
              <a:buChar char="•"/>
            </a:pPr>
            <a:r>
              <a:rPr lang="en-US" sz="1400" dirty="0" smtClean="0"/>
              <a:t>If </a:t>
            </a:r>
            <a:r>
              <a:rPr lang="en-US" sz="1400" dirty="0"/>
              <a:t>the file cannot be </a:t>
            </a:r>
            <a:r>
              <a:rPr lang="en-US" sz="1400" dirty="0" smtClean="0"/>
              <a:t>opened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ImportError</a:t>
            </a:r>
            <a:endParaRPr lang="en-US" dirty="0"/>
          </a:p>
          <a:p>
            <a:pPr marL="644525" lvl="1" indent="-285750">
              <a:buFont typeface="Arial" charset="0"/>
              <a:buChar char="•"/>
            </a:pPr>
            <a:r>
              <a:rPr lang="en-US" sz="1400" dirty="0" smtClean="0"/>
              <a:t>If </a:t>
            </a:r>
            <a:r>
              <a:rPr lang="en-US" sz="1400" dirty="0"/>
              <a:t>python cannot find the </a:t>
            </a:r>
            <a:r>
              <a:rPr lang="en-US" sz="1400" dirty="0" smtClean="0"/>
              <a:t>module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ValueError</a:t>
            </a:r>
            <a:endParaRPr lang="en-US" dirty="0"/>
          </a:p>
          <a:p>
            <a:pPr marL="644525" lvl="1" indent="-285750">
              <a:buFont typeface="Arial" charset="0"/>
              <a:buChar char="•"/>
            </a:pPr>
            <a:r>
              <a:rPr lang="en-US" sz="1400" dirty="0" smtClean="0"/>
              <a:t>Raised </a:t>
            </a:r>
            <a:r>
              <a:rPr lang="en-US" sz="1400" dirty="0"/>
              <a:t>when a built-in operation or function receives an argument that has the right type but an inappropriate </a:t>
            </a:r>
            <a:r>
              <a:rPr lang="en-US" sz="1400" dirty="0" smtClean="0"/>
              <a:t>value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NameError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sz="1400" dirty="0"/>
              <a:t>Raised when a local or global name is not </a:t>
            </a:r>
            <a:r>
              <a:rPr lang="en-US" sz="1400" dirty="0" smtClean="0"/>
              <a:t>found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TypeError</a:t>
            </a:r>
            <a:endParaRPr lang="en-US" dirty="0"/>
          </a:p>
          <a:p>
            <a:pPr marL="644525" lvl="1" indent="-285750">
              <a:buFont typeface="Arial" charset="0"/>
              <a:buChar char="•"/>
            </a:pPr>
            <a:r>
              <a:rPr lang="en-US" sz="1400" dirty="0"/>
              <a:t>Raised when an operation or function is applied to an object of inappropriate </a:t>
            </a:r>
            <a:r>
              <a:rPr lang="en-US" sz="1400" dirty="0" smtClean="0"/>
              <a:t>type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KeyboardInterrupt</a:t>
            </a:r>
            <a:endParaRPr lang="en-US" dirty="0"/>
          </a:p>
          <a:p>
            <a:pPr marL="644525" lvl="1" indent="-285750">
              <a:buFont typeface="Arial" charset="0"/>
              <a:buChar char="•"/>
            </a:pPr>
            <a:r>
              <a:rPr lang="en-US" sz="1400" dirty="0" smtClean="0"/>
              <a:t>Raised </a:t>
            </a:r>
            <a:r>
              <a:rPr lang="en-US" sz="1400" dirty="0"/>
              <a:t>when the user hits the interrupt key (normally </a:t>
            </a:r>
            <a:r>
              <a:rPr lang="en-US" sz="1400" dirty="0" smtClean="0"/>
              <a:t>Control-C or Delete)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58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B23484-C62C-4B4E-AE98-ECBF4BD7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Handling Exceptions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3015B8-43A2-42C9-A565-5093B459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352550"/>
            <a:ext cx="7769225" cy="1944687"/>
          </a:xfrm>
        </p:spPr>
        <p:txBody>
          <a:bodyPr/>
          <a:lstStyle/>
          <a:p>
            <a:pPr marL="0" indent="0"/>
            <a:r>
              <a:rPr lang="en-US" dirty="0" smtClean="0"/>
              <a:t>To handle exception, wrap the risky code in a "try... except... finally" block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1" y="2438400"/>
            <a:ext cx="70866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try: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risky_code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print "Did I make it?"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except Exception as e: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print "Something went wrong: %s" %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e.message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finally: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print "But always print this."</a:t>
            </a: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Group Lab: </a:t>
            </a:r>
            <a:r>
              <a:rPr lang="en-US" dirty="0" err="1" smtClean="0"/>
              <a:t>exception_handling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69225" cy="430371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pl-PL" dirty="0" err="1" smtClean="0"/>
              <a:t>Look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i="1" dirty="0" err="1" smtClean="0"/>
              <a:t>math_troubles.py</a:t>
            </a:r>
            <a:endParaRPr lang="pl-PL" i="1" dirty="0" smtClean="0"/>
          </a:p>
          <a:p>
            <a:pPr lvl="1">
              <a:buFont typeface="Arial" charset="0"/>
              <a:buChar char="•"/>
            </a:pPr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running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, </a:t>
            </a:r>
            <a:r>
              <a:rPr lang="pl-PL" dirty="0" err="1" smtClean="0"/>
              <a:t>what</a:t>
            </a:r>
            <a:r>
              <a:rPr lang="pl-PL" dirty="0"/>
              <a:t> </a:t>
            </a:r>
            <a:r>
              <a:rPr lang="pl-PL" dirty="0" smtClean="0"/>
              <a:t>do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think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happen</a:t>
            </a:r>
            <a:r>
              <a:rPr lang="pl-PL" dirty="0" smtClean="0"/>
              <a:t>?</a:t>
            </a:r>
          </a:p>
          <a:p>
            <a:pPr lvl="1">
              <a:buFont typeface="Arial" charset="0"/>
              <a:buChar char="•"/>
            </a:pPr>
            <a:r>
              <a:rPr lang="pl-PL" dirty="0" err="1" smtClean="0"/>
              <a:t>Notice</a:t>
            </a:r>
            <a:r>
              <a:rPr lang="pl-PL" dirty="0" smtClean="0"/>
              <a:t> </a:t>
            </a:r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runs</a:t>
            </a:r>
            <a:r>
              <a:rPr lang="pl-PL" dirty="0" smtClean="0"/>
              <a:t> and </a:t>
            </a:r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doesn't</a:t>
            </a:r>
            <a:r>
              <a:rPr lang="pl-PL" dirty="0" smtClean="0"/>
              <a:t> and </a:t>
            </a:r>
            <a:r>
              <a:rPr lang="pl-PL" dirty="0" err="1" smtClean="0"/>
              <a:t>when</a:t>
            </a:r>
            <a:endParaRPr lang="pl-PL" dirty="0" smtClean="0"/>
          </a:p>
          <a:p>
            <a:pPr lvl="1">
              <a:buFont typeface="Arial" charset="0"/>
              <a:buChar char="•"/>
            </a:pPr>
            <a:r>
              <a:rPr lang="pl-PL" dirty="0" err="1" smtClean="0"/>
              <a:t>Change</a:t>
            </a:r>
            <a:r>
              <a:rPr lang="pl-PL" dirty="0" smtClean="0"/>
              <a:t> the </a:t>
            </a:r>
            <a:r>
              <a:rPr lang="pl-PL" i="1" dirty="0" err="1" smtClean="0"/>
              <a:t>print</a:t>
            </a:r>
            <a:r>
              <a:rPr lang="pl-PL" dirty="0" smtClean="0"/>
              <a:t> </a:t>
            </a:r>
            <a:r>
              <a:rPr lang="pl-PL" dirty="0" err="1" smtClean="0"/>
              <a:t>statements</a:t>
            </a:r>
            <a:r>
              <a:rPr lang="pl-PL" dirty="0" smtClean="0"/>
              <a:t> to </a:t>
            </a:r>
            <a:r>
              <a:rPr lang="pl-PL" i="1" dirty="0" err="1" smtClean="0"/>
              <a:t>returns</a:t>
            </a:r>
            <a:r>
              <a:rPr lang="pl-PL" dirty="0" smtClean="0"/>
              <a:t>, </a:t>
            </a:r>
            <a:r>
              <a:rPr lang="pl-PL" dirty="0" err="1" smtClean="0"/>
              <a:t>now</a:t>
            </a:r>
            <a:r>
              <a:rPr lang="pl-PL" dirty="0" smtClean="0"/>
              <a:t> </a:t>
            </a:r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happens</a:t>
            </a:r>
            <a:r>
              <a:rPr lang="pl-PL" dirty="0" smtClean="0"/>
              <a:t>?</a:t>
            </a:r>
            <a:endParaRPr lang="pl-PL" i="1" dirty="0" smtClean="0"/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i="1" dirty="0" err="1" smtClean="0"/>
              <a:t>handle_it.py</a:t>
            </a:r>
            <a:endParaRPr lang="en-US" i="1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Let's try some more examples...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28BF6-7EFA-4F48-A9A3-1FD26F510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524001"/>
            <a:ext cx="7769225" cy="725487"/>
          </a:xfrm>
        </p:spPr>
        <p:txBody>
          <a:bodyPr/>
          <a:lstStyle/>
          <a:p>
            <a:pPr marL="0" indent="0"/>
            <a:r>
              <a:rPr lang="en-US" dirty="0"/>
              <a:t>The </a:t>
            </a:r>
            <a:r>
              <a:rPr lang="en-US" b="1" dirty="0">
                <a:solidFill>
                  <a:srgbClr val="191866"/>
                </a:solidFill>
              </a:rPr>
              <a:t>raise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statement allows the programmer to force a specified exception to occur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8E2FF7F2-EDEF-4CE3-BC78-CFEF1C010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79" y="2424669"/>
            <a:ext cx="5322814" cy="7386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altLang="en-US" sz="1400" dirty="0" smtClean="0">
              <a:solidFill>
                <a:srgbClr val="1918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sz="1400" dirty="0" smtClean="0">
                <a:solidFill>
                  <a:srgbClr val="1918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raise</a:t>
            </a:r>
            <a:r>
              <a:rPr lang="en-US" altLang="en-US" sz="1400" b="0" dirty="0" smtClean="0">
                <a:solidFill>
                  <a:srgbClr val="1918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0" dirty="0" err="1">
                <a:solidFill>
                  <a:srgbClr val="1918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altLang="en-US" sz="1400" b="0" dirty="0" smtClean="0">
                <a:solidFill>
                  <a:srgbClr val="1918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('Not my name!')</a:t>
            </a:r>
          </a:p>
          <a:p>
            <a:endParaRPr lang="en-US" altLang="en-US" sz="1400" b="0" dirty="0">
              <a:solidFill>
                <a:srgbClr val="1918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70E21F9-97F0-4C32-99D7-9E8A95C704BB}"/>
              </a:ext>
            </a:extLst>
          </p:cNvPr>
          <p:cNvSpPr txBox="1">
            <a:spLocks/>
          </p:cNvSpPr>
          <p:nvPr/>
        </p:nvSpPr>
        <p:spPr bwMode="auto">
          <a:xfrm>
            <a:off x="2209801" y="3490913"/>
            <a:ext cx="7769225" cy="9540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t" anchorCtr="0" compatLnSpc="1">
            <a:prstTxWarp prst="textNoShape">
              <a:avLst/>
            </a:prstTxWarp>
          </a:bodyPr>
          <a:lstStyle>
            <a:lvl1pPr marL="306388" indent="-306388" algn="l" defTabSz="409575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191966"/>
                </a:solidFill>
                <a:latin typeface="+mn-lt"/>
                <a:ea typeface="ＭＳ Ｐゴシック" charset="0"/>
                <a:cs typeface="+mn-cs"/>
              </a:defRPr>
            </a:lvl1pPr>
            <a:lvl2pPr marL="665163" indent="-255588" algn="l" defTabSz="409575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191966"/>
                </a:solidFill>
                <a:latin typeface="+mn-lt"/>
                <a:ea typeface="+mn-ea"/>
                <a:cs typeface="+mn-cs"/>
              </a:defRPr>
            </a:lvl2pPr>
            <a:lvl3pPr marL="1025525" indent="-204788" algn="l" defTabSz="409575" rtl="0" eaLnBrk="0" fontAlgn="base" hangingPunct="0"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400">
                <a:solidFill>
                  <a:srgbClr val="191966"/>
                </a:solidFill>
                <a:latin typeface="+mn-lt"/>
                <a:ea typeface="+mn-ea"/>
                <a:cs typeface="+mn-cs"/>
              </a:defRPr>
            </a:lvl3pPr>
            <a:lvl4pPr marL="1435100" indent="-204788" algn="l" defTabSz="409575" rtl="0" eaLnBrk="0" fontAlgn="base" hangingPunct="0"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000">
                <a:solidFill>
                  <a:srgbClr val="191966"/>
                </a:solidFill>
                <a:latin typeface="+mn-lt"/>
                <a:ea typeface="+mn-ea"/>
                <a:cs typeface="+mn-cs"/>
              </a:defRPr>
            </a:lvl4pPr>
            <a:lvl5pPr marL="1846263" indent="-204788" algn="l" defTabSz="409575" rtl="0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900">
                <a:solidFill>
                  <a:srgbClr val="191966"/>
                </a:solidFill>
                <a:latin typeface="+mn-lt"/>
                <a:ea typeface="+mn-ea"/>
                <a:cs typeface="+mn-cs"/>
              </a:defRPr>
            </a:lvl5pPr>
            <a:lvl6pPr marL="2256602" indent="-205146" algn="l" defTabSz="410291" rtl="0" eaLnBrk="1" fontAlgn="base" hangingPunct="1">
              <a:spcBef>
                <a:spcPts val="224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900">
                <a:solidFill>
                  <a:srgbClr val="304C67"/>
                </a:solidFill>
                <a:latin typeface="+mn-lt"/>
                <a:ea typeface="+mn-ea"/>
                <a:cs typeface="+mn-cs"/>
              </a:defRPr>
            </a:lvl6pPr>
            <a:lvl7pPr marL="2666893" indent="-205146" algn="l" defTabSz="410291" rtl="0" eaLnBrk="1" fontAlgn="base" hangingPunct="1">
              <a:spcBef>
                <a:spcPts val="224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900">
                <a:solidFill>
                  <a:srgbClr val="304C67"/>
                </a:solidFill>
                <a:latin typeface="+mn-lt"/>
                <a:ea typeface="+mn-ea"/>
                <a:cs typeface="+mn-cs"/>
              </a:defRPr>
            </a:lvl7pPr>
            <a:lvl8pPr marL="3077185" indent="-205146" algn="l" defTabSz="410291" rtl="0" eaLnBrk="1" fontAlgn="base" hangingPunct="1">
              <a:spcBef>
                <a:spcPts val="224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900">
                <a:solidFill>
                  <a:srgbClr val="304C67"/>
                </a:solidFill>
                <a:latin typeface="+mn-lt"/>
                <a:ea typeface="+mn-ea"/>
                <a:cs typeface="+mn-cs"/>
              </a:defRPr>
            </a:lvl8pPr>
            <a:lvl9pPr marL="3487476" indent="-205146" algn="l" defTabSz="410291" rtl="0" eaLnBrk="1" fontAlgn="base" hangingPunct="1">
              <a:spcBef>
                <a:spcPts val="224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900">
                <a:solidFill>
                  <a:srgbClr val="304C67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b="0" kern="0" dirty="0"/>
              <a:t>If you need to determine whether an exception was raised but don’t intend to handle it, </a:t>
            </a:r>
            <a:r>
              <a:rPr lang="en-US" sz="1800" b="0" kern="0" dirty="0" smtClean="0"/>
              <a:t>you can re-raise </a:t>
            </a:r>
            <a:r>
              <a:rPr lang="en-US" sz="1800" b="0" kern="0" dirty="0"/>
              <a:t>the </a:t>
            </a:r>
            <a:r>
              <a:rPr lang="en-US" sz="1800" b="0" kern="0" dirty="0" smtClean="0"/>
              <a:t>exception with </a:t>
            </a:r>
            <a:r>
              <a:rPr lang="en-US" sz="1800" kern="0" dirty="0" smtClean="0"/>
              <a:t>Raise</a:t>
            </a:r>
            <a:endParaRPr lang="en-US" sz="1800" kern="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0F69D878-B59B-4E1B-8B8A-792DDA36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79" y="4301431"/>
            <a:ext cx="5322814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endParaRPr lang="en-US" altLang="en-US" sz="1400" b="0" dirty="0" smtClean="0">
              <a:solidFill>
                <a:srgbClr val="191866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altLang="en-US" sz="140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try:</a:t>
            </a:r>
          </a:p>
          <a:p>
            <a:pPr lvl="1"/>
            <a:r>
              <a:rPr lang="en-US" altLang="en-US" sz="1400" b="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    raise </a:t>
            </a:r>
            <a:r>
              <a:rPr lang="en-US" altLang="en-US" sz="1400" b="0" dirty="0" err="1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NameError</a:t>
            </a:r>
            <a:r>
              <a:rPr lang="en-US" altLang="en-US" sz="1400" b="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("Not my name!")</a:t>
            </a:r>
          </a:p>
          <a:p>
            <a:pPr lvl="1"/>
            <a:r>
              <a:rPr lang="en-US" altLang="en-US" sz="140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except </a:t>
            </a:r>
            <a:r>
              <a:rPr lang="en-US" altLang="en-US" sz="1400" dirty="0" err="1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NameError</a:t>
            </a:r>
            <a:r>
              <a:rPr lang="en-US" altLang="en-US" sz="140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/>
            <a:r>
              <a:rPr lang="en-US" altLang="en-US" sz="1400" b="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    print "Got an exception."</a:t>
            </a:r>
          </a:p>
          <a:p>
            <a:pPr lvl="1"/>
            <a:r>
              <a:rPr lang="en-US" altLang="en-US" sz="1400" b="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en-US" sz="1400" dirty="0" smtClean="0">
                <a:solidFill>
                  <a:srgbClr val="191866"/>
                </a:solidFill>
                <a:latin typeface="Courier New" charset="0"/>
                <a:ea typeface="Courier New" charset="0"/>
                <a:cs typeface="Courier New" charset="0"/>
              </a:rPr>
              <a:t>Raise</a:t>
            </a:r>
          </a:p>
          <a:p>
            <a:pPr lvl="1"/>
            <a:endParaRPr lang="en-US" altLang="en-US" sz="1400" b="0" dirty="0" smtClean="0">
              <a:solidFill>
                <a:srgbClr val="191866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1B23484-C62C-4B4E-AE98-ECBF4BD77ACA}"/>
              </a:ext>
            </a:extLst>
          </p:cNvPr>
          <p:cNvSpPr txBox="1">
            <a:spLocks/>
          </p:cNvSpPr>
          <p:nvPr/>
        </p:nvSpPr>
        <p:spPr bwMode="auto">
          <a:xfrm>
            <a:off x="2220986" y="37694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dirty="0"/>
              <a:t>Raising Exceptions in Python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964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F2270-AE4E-4E5E-8B89-CD422EDB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0"/>
            <a:ext cx="9448800" cy="1352550"/>
          </a:xfrm>
        </p:spPr>
        <p:txBody>
          <a:bodyPr/>
          <a:lstStyle/>
          <a:p>
            <a:pPr algn="ctr"/>
            <a:r>
              <a:rPr lang="en-US" b="0" dirty="0"/>
              <a:t>User-defined Exceptions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8AF4C7-C708-4927-B5A2-EF20C2867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295400"/>
            <a:ext cx="7769225" cy="3581400"/>
          </a:xfrm>
        </p:spPr>
        <p:txBody>
          <a:bodyPr/>
          <a:lstStyle/>
          <a:p>
            <a:pPr marL="0" indent="0"/>
            <a:r>
              <a:rPr lang="en-US" dirty="0" smtClean="0"/>
              <a:t>You can also create your own exceptions </a:t>
            </a:r>
            <a:r>
              <a:rPr lang="en-US" dirty="0"/>
              <a:t>by creating a new </a:t>
            </a:r>
            <a:r>
              <a:rPr lang="en-US" dirty="0" smtClean="0"/>
              <a:t>class that extends </a:t>
            </a:r>
            <a:r>
              <a:rPr lang="en-US" b="1" dirty="0" smtClean="0"/>
              <a:t>Exception</a:t>
            </a:r>
            <a:r>
              <a:rPr lang="en-US" dirty="0" smtClean="0"/>
              <a:t> or one of its </a:t>
            </a:r>
            <a:r>
              <a:rPr lang="en-US" dirty="0" smtClean="0"/>
              <a:t>subclasses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1" y="2819400"/>
            <a:ext cx="7769225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ServerIsDownException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lvl="1"/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__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__(self, message):</a:t>
            </a:r>
          </a:p>
          <a:p>
            <a:pPr lvl="1"/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super(Exception, self).__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__(message)</a:t>
            </a:r>
          </a:p>
          <a:p>
            <a:pPr lvl="1"/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self.message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= message</a:t>
            </a:r>
          </a:p>
          <a:p>
            <a:pPr lvl="1"/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try:</a:t>
            </a:r>
          </a:p>
          <a:p>
            <a:pPr lvl="1"/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raise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ServerIsDownException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("network issues")</a:t>
            </a:r>
          </a:p>
          <a:p>
            <a:pPr lvl="1"/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except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ServerIsDownException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as e:</a:t>
            </a:r>
          </a:p>
          <a:p>
            <a:pPr lvl="1"/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print "Server is down because of {}".format(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e.message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Exception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1331625"/>
            <a:ext cx="8606366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Exception "boil up", handle then when you are able to take action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Handle an exception in a way that </a:t>
            </a:r>
            <a:r>
              <a:rPr lang="en-US" dirty="0" smtClean="0"/>
              <a:t>benefits the user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Don't</a:t>
            </a:r>
            <a:r>
              <a:rPr lang="en-US" dirty="0" smtClean="0"/>
              <a:t> handle an exception and </a:t>
            </a:r>
            <a:r>
              <a:rPr lang="en-US" b="1" dirty="0" smtClean="0"/>
              <a:t>do nothing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Bad: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At the least, log what happened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Exceptions are exceptional, don't use them for standard process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00" y="2438400"/>
            <a:ext cx="23622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try: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= 1 / 0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except Exception: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pass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Logging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9" y="1375960"/>
            <a:ext cx="9139767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Why do we create logs?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Metrics on usage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Forensics in case of </a:t>
            </a:r>
            <a:r>
              <a:rPr lang="en-US" sz="2000" dirty="0"/>
              <a:t>incidents</a:t>
            </a:r>
            <a:endParaRPr lang="en-US" sz="2000" dirty="0" smtClean="0"/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Accountability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Provide context</a:t>
            </a:r>
          </a:p>
        </p:txBody>
      </p:sp>
    </p:spTree>
    <p:extLst>
      <p:ext uri="{BB962C8B-B14F-4D97-AF65-F5344CB8AC3E}">
        <p14:creationId xmlns:p14="http://schemas.microsoft.com/office/powerpoint/2010/main" val="15052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2309813" y="32502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rebuchet MS" charset="0"/>
                <a:cs typeface="Lucida Sans Unicode" charset="0"/>
              </a:rPr>
              <a:t>Why </a:t>
            </a:r>
            <a:r>
              <a:rPr lang="en-US" dirty="0" smtClean="0">
                <a:latin typeface="Trebuchet MS" charset="0"/>
                <a:cs typeface="Lucida Sans Unicode" charset="0"/>
              </a:rPr>
              <a:t>Tests?</a:t>
            </a:r>
            <a:endParaRPr lang="en-US" dirty="0">
              <a:latin typeface="Trebuchet MS" charset="0"/>
              <a:cs typeface="Lucida Sans Unicode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084388" y="1385052"/>
            <a:ext cx="7769225" cy="4303712"/>
          </a:xfrm>
        </p:spPr>
        <p:txBody>
          <a:bodyPr/>
          <a:lstStyle/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400" dirty="0">
                <a:ea typeface="Trebuchet MS"/>
                <a:cs typeface="Trebuchet MS"/>
                <a:sym typeface="Trebuchet MS"/>
              </a:rPr>
              <a:t>When the code base is shared, testing ensures you’re not breaking somebody else’s code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400" dirty="0">
              <a:ea typeface="Trebuchet MS"/>
              <a:cs typeface="Trebuchet MS"/>
              <a:sym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400" dirty="0">
              <a:ea typeface="Trebuchet MS"/>
              <a:cs typeface="Trebuchet MS"/>
              <a:sym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400" dirty="0">
                <a:ea typeface="Trebuchet MS"/>
                <a:cs typeface="Trebuchet MS"/>
                <a:sym typeface="Trebuchet MS"/>
              </a:rPr>
              <a:t>Testing means you know the code works the first time (translates to $$$ saved)</a:t>
            </a: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400" dirty="0">
              <a:ea typeface="Trebuchet MS"/>
              <a:cs typeface="Trebuchet MS"/>
              <a:sym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400" dirty="0">
                <a:ea typeface="Trebuchet MS"/>
                <a:cs typeface="Trebuchet MS"/>
                <a:sym typeface="Trebuchet MS"/>
              </a:rPr>
              <a:t>Automation makes testing repeatable</a:t>
            </a:r>
          </a:p>
          <a:p>
            <a:pPr marL="0" indent="0">
              <a:spcAft>
                <a:spcPts val="0"/>
              </a:spcAft>
              <a:buSzPct val="100694"/>
              <a:defRPr/>
            </a:pPr>
            <a:endParaRPr lang="en-US" sz="2400" dirty="0">
              <a:ea typeface="Trebuchet MS"/>
              <a:cs typeface="Trebuchet MS"/>
              <a:sym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400" dirty="0">
              <a:ea typeface="Trebuchet MS"/>
              <a:cs typeface="Trebuchet MS"/>
              <a:sym typeface="Trebuchet MS"/>
            </a:endParaRPr>
          </a:p>
          <a:p>
            <a:pPr marL="0" indent="0">
              <a:spcAft>
                <a:spcPts val="0"/>
              </a:spcAft>
              <a:buSzPct val="100694"/>
              <a:defRPr/>
            </a:pPr>
            <a:endParaRPr lang="x-none" sz="24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95185" y="4876800"/>
            <a:ext cx="839845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$$$$$$$$$$$$</a:t>
            </a:r>
          </a:p>
        </p:txBody>
      </p:sp>
      <p:sp>
        <p:nvSpPr>
          <p:cNvPr id="3" name="AutoShape 2" descr="Image result for anger pictures"/>
          <p:cNvSpPr>
            <a:spLocks noChangeAspect="1" noChangeArrowheads="1"/>
          </p:cNvSpPr>
          <p:nvPr/>
        </p:nvSpPr>
        <p:spPr bwMode="auto">
          <a:xfrm>
            <a:off x="1679576" y="-555625"/>
            <a:ext cx="809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anger pictures"/>
          <p:cNvSpPr>
            <a:spLocks noChangeAspect="1" noChangeArrowheads="1"/>
          </p:cNvSpPr>
          <p:nvPr/>
        </p:nvSpPr>
        <p:spPr bwMode="auto">
          <a:xfrm>
            <a:off x="1831976" y="-403225"/>
            <a:ext cx="809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anger picture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352551"/>
            <a:ext cx="1189848" cy="1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Logging in Python: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10515600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logging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logging.basicConfig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(level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="INFO",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format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='%(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asctime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)s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- %(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levelname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)s - %(name)s - %(message)s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WidgetMaker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__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__(self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self._logger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logging.getLogger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(__name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__)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make_widget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(self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logger.debug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('this is only for debugging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logger.info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('this is informational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logger.warn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('this is a warning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logger.error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('this is erroneous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logger.fatal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('this is fatal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799" y="4648200"/>
            <a:ext cx="10515601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2017-10-06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20:58:39,018 - INFO - __main__ - this is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informational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2017-10-06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20:58:39,018 - WARNING - __main__ - this is a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warning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2017-10-06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20:58:39,018 - ERROR - __main__ - this is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erroneous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2017-10-06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20:58:39,018 - CRITICAL - __main__ - this is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fatal</a:t>
            </a:r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Logging in Python: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5783" y="1143000"/>
            <a:ext cx="7696200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config =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'disable_existing_loggers': False,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'version': 1,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'formatters':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'short':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'format': '%(asctime)s %(levelname)s %(name)s: %(message)s'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'handlers':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'console':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'level': 'INFO',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'formatter': 'short',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'class': 'logging.StreamHandler',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'loggers':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'':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'handlers': ['console'],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'level': 'ERROR',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'plugins': {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'handlers': ['console'],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'level': 'INFO',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     'propagate': False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     }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>    },</a:t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b="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lvl="1"/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dirty="0">
                <a:latin typeface="Courier New" charset="0"/>
                <a:ea typeface="Courier New" charset="0"/>
                <a:cs typeface="Courier New" charset="0"/>
              </a:rPr>
              <a:t>import logging.config</a:t>
            </a:r>
            <a:r>
              <a:rPr lang="is-IS" sz="1200" b="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2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200" dirty="0">
                <a:latin typeface="Courier New" charset="0"/>
                <a:ea typeface="Courier New" charset="0"/>
                <a:cs typeface="Courier New" charset="0"/>
              </a:rPr>
              <a:t>logging.config.dictConfig(config)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Logging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199" y="1392585"/>
            <a:ext cx="8987367" cy="4303712"/>
          </a:xfrm>
        </p:spPr>
        <p:txBody>
          <a:bodyPr/>
          <a:lstStyle/>
          <a:p>
            <a:pPr marL="0" indent="0"/>
            <a:r>
              <a:rPr lang="en-US" sz="2400" dirty="0" smtClean="0"/>
              <a:t>For further information on Python Logging library: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Python docs: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/>
              <a:t>docs.python.org</a:t>
            </a:r>
            <a:r>
              <a:rPr lang="en-US" sz="1800" dirty="0"/>
              <a:t>/2/library/</a:t>
            </a:r>
            <a:r>
              <a:rPr lang="en-US" sz="1800" dirty="0" err="1"/>
              <a:t>logging.html</a:t>
            </a:r>
            <a:endParaRPr lang="en-US" sz="1800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sz="2000" dirty="0" smtClean="0"/>
              <a:t>Tutorial: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 smtClean="0"/>
              <a:t>opensource.com</a:t>
            </a:r>
            <a:r>
              <a:rPr lang="en-US" sz="1800" dirty="0" smtClean="0"/>
              <a:t>/article/17/9/python-logging</a:t>
            </a:r>
            <a:endParaRPr lang="en-US" sz="1800" dirty="0" smtClean="0">
              <a:hlinkClick r:id="rId2"/>
            </a:endParaRPr>
          </a:p>
          <a:p>
            <a:pPr lvl="1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1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Logging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355178"/>
            <a:ext cx="9368367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Log on state changes for system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CRUD operations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Authentication events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Scheduled operations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Always include: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Timestamp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Context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File and line number/Module/Class where the event took place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What was desired effect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What went wrong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User involved in action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Username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IP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Lifecycle management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Rotate, archive,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API Calls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55178"/>
            <a:ext cx="10358967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191866"/>
                </a:solidFill>
              </a:rPr>
              <a:t>What</a:t>
            </a:r>
            <a:r>
              <a:rPr lang="en-US" sz="2000" dirty="0" smtClean="0"/>
              <a:t> are APIs?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HTTP(S) endpoints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REST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Use HTTP "verbs" to access resources based on URL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GET </a:t>
            </a:r>
            <a:r>
              <a:rPr lang="mr-IN" sz="1400" dirty="0" smtClean="0"/>
              <a:t>–</a:t>
            </a:r>
            <a:r>
              <a:rPr lang="en-US" sz="1400" dirty="0" smtClean="0"/>
              <a:t> fetch data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POST </a:t>
            </a:r>
            <a:r>
              <a:rPr lang="mr-IN" sz="1400" dirty="0" smtClean="0"/>
              <a:t>–</a:t>
            </a:r>
            <a:r>
              <a:rPr lang="en-US" sz="1400" dirty="0" smtClean="0"/>
              <a:t> create data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PUT/PATCH </a:t>
            </a:r>
            <a:r>
              <a:rPr lang="mr-IN" sz="1400" dirty="0" smtClean="0"/>
              <a:t>–</a:t>
            </a:r>
            <a:r>
              <a:rPr lang="en-US" sz="1400" dirty="0" smtClean="0"/>
              <a:t> mutate data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DELETE </a:t>
            </a:r>
            <a:r>
              <a:rPr lang="mr-IN" sz="1400" dirty="0" smtClean="0"/>
              <a:t>–</a:t>
            </a:r>
            <a:r>
              <a:rPr lang="en-US" sz="1400" dirty="0" smtClean="0"/>
              <a:t> delete data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GET/DELETE </a:t>
            </a:r>
            <a:r>
              <a:rPr lang="mr-IN" sz="1800" dirty="0" smtClean="0"/>
              <a:t>–</a:t>
            </a:r>
            <a:r>
              <a:rPr lang="en-US" sz="1800" dirty="0" smtClean="0"/>
              <a:t> data passed via query parameters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POST/PUT/PATCH </a:t>
            </a:r>
            <a:r>
              <a:rPr lang="mr-IN" sz="1800" dirty="0" smtClean="0"/>
              <a:t>–</a:t>
            </a:r>
            <a:r>
              <a:rPr lang="en-US" sz="1800" dirty="0" smtClean="0"/>
              <a:t> data passed via data in the body of the payload</a:t>
            </a:r>
          </a:p>
          <a:p>
            <a:pPr lvl="2">
              <a:buFont typeface="Arial" charset="0"/>
              <a:buChar char="•"/>
            </a:pPr>
            <a:r>
              <a:rPr lang="en-US" sz="1800" dirty="0" smtClean="0"/>
              <a:t>URLs describe resource being accessed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GET https</a:t>
            </a:r>
            <a:r>
              <a:rPr lang="en-US" sz="1400" dirty="0"/>
              <a:t>://</a:t>
            </a:r>
            <a:r>
              <a:rPr lang="en-US" sz="1400" dirty="0" err="1"/>
              <a:t>gateway.marvel.com</a:t>
            </a:r>
            <a:r>
              <a:rPr lang="en-US" sz="1400" dirty="0"/>
              <a:t>/v1/public/</a:t>
            </a:r>
            <a:r>
              <a:rPr lang="en-US" sz="1400" dirty="0" err="1"/>
              <a:t>characters?nameStartsWith</a:t>
            </a:r>
            <a:r>
              <a:rPr lang="en-US" sz="1400" dirty="0"/>
              <a:t>=iron </a:t>
            </a:r>
            <a:r>
              <a:rPr lang="en-US" sz="1400" dirty="0" smtClean="0"/>
              <a:t>- all characters</a:t>
            </a:r>
          </a:p>
          <a:p>
            <a:pPr lvl="3">
              <a:buFont typeface="Arial" charset="0"/>
              <a:buChar char="•"/>
            </a:pPr>
            <a:r>
              <a:rPr lang="en-US" sz="1400" dirty="0" smtClean="0"/>
              <a:t>GET https</a:t>
            </a:r>
            <a:r>
              <a:rPr lang="en-US" sz="1400" dirty="0"/>
              <a:t>://</a:t>
            </a:r>
            <a:r>
              <a:rPr lang="en-US" sz="1400" dirty="0" err="1" smtClean="0"/>
              <a:t>gateway.marvel.com</a:t>
            </a:r>
            <a:r>
              <a:rPr lang="en-US" sz="1400" dirty="0" smtClean="0"/>
              <a:t>/v1/public/characters/</a:t>
            </a:r>
            <a:r>
              <a:rPr lang="is-IS" sz="1400" dirty="0"/>
              <a:t>1009368</a:t>
            </a:r>
            <a:r>
              <a:rPr lang="en-US" sz="1400" dirty="0" smtClean="0"/>
              <a:t> </a:t>
            </a:r>
            <a:r>
              <a:rPr lang="en-US" sz="1400" dirty="0"/>
              <a:t>- </a:t>
            </a:r>
            <a:r>
              <a:rPr lang="en-US" sz="1400" dirty="0" smtClean="0"/>
              <a:t>Iron Man character info</a:t>
            </a:r>
            <a:endParaRPr lang="en-US" sz="1400" dirty="0"/>
          </a:p>
          <a:p>
            <a:pPr lvl="3">
              <a:buFont typeface="Arial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441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API Calls in Python: GET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1489770"/>
            <a:ext cx="88392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import urllib2</a:t>
            </a: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json</a:t>
            </a: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800" b="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"http://server.lvh.me:4567/users"</a:t>
            </a:r>
          </a:p>
          <a:p>
            <a:pPr lvl="1"/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request 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urllib2.Request(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try:</a:t>
            </a: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   response =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urllib2.urlopen(request)</a:t>
            </a: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response_data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json.loads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response.read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   print "message %s" % 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0" dirty="0" err="1">
                <a:latin typeface="Courier New" charset="0"/>
                <a:ea typeface="Courier New" charset="0"/>
                <a:cs typeface="Courier New" charset="0"/>
              </a:rPr>
              <a:t>response_data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['users'])</a:t>
            </a: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except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urllib2.HTTPError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as error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    print 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"Error: %s - %s" </a:t>
            </a:r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0" dirty="0" err="1" smtClean="0">
                <a:latin typeface="Courier New" charset="0"/>
                <a:ea typeface="Courier New" charset="0"/>
                <a:cs typeface="Courier New" charset="0"/>
              </a:rPr>
              <a:t>error.code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0" dirty="0" err="1" smtClean="0">
                <a:latin typeface="Courier New" charset="0"/>
                <a:ea typeface="Courier New" charset="0"/>
                <a:cs typeface="Courier New" charset="0"/>
              </a:rPr>
              <a:t>error.reason</a:t>
            </a:r>
            <a:r>
              <a:rPr lang="en-US" sz="18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83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API Calls in Python: POST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4283" y="1066800"/>
            <a:ext cx="88392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urllib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import urllib2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600" b="0" dirty="0" err="1" smtClean="0">
                <a:latin typeface="Courier New" charset="0"/>
                <a:ea typeface="Courier New" charset="0"/>
                <a:cs typeface="Courier New" charset="0"/>
              </a:rPr>
              <a:t>json</a:t>
            </a:r>
            <a:endParaRPr lang="en-US" sz="16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16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600" b="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'http://server.lvh.me:4567/users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pPr lvl="1"/>
            <a:r>
              <a:rPr lang="en-US" sz="1600" b="0" dirty="0" err="1" smtClean="0">
                <a:latin typeface="Courier New" charset="0"/>
                <a:ea typeface="Courier New" charset="0"/>
                <a:cs typeface="Courier New" charset="0"/>
              </a:rPr>
              <a:t>auth_token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'c775bcfe-8a33-4b28-925f-7717527c5ffa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headers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{'Authorization': 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auth_token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payload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'name': 'Michael 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Foord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',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'location': 'Northampton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',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'language': 'Python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     }</a:t>
            </a:r>
          </a:p>
          <a:p>
            <a:pPr lvl="1"/>
            <a:r>
              <a:rPr lang="en-US" sz="1600" b="0" dirty="0" err="1" smtClean="0">
                <a:latin typeface="Courier New" charset="0"/>
                <a:ea typeface="Courier New" charset="0"/>
                <a:cs typeface="Courier New" charset="0"/>
              </a:rPr>
              <a:t>encode_payload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urllib.urlencode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(payload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request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urllib2.Request(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encode_payload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headers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endParaRPr lang="en-US" sz="16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response =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urllib2.urlopen(request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response_data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json.loads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response.read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print "message: %s" % 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response_data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['message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except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urllib2.HTTPError as error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print "Error: %s - %s" % 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error.code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error.reason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endParaRPr lang="en-US" sz="16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5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47" y="4406964"/>
            <a:ext cx="10362045" cy="1362916"/>
          </a:xfrm>
        </p:spPr>
        <p:txBody>
          <a:bodyPr/>
          <a:lstStyle/>
          <a:p>
            <a:r>
              <a:rPr lang="en-US" dirty="0" smtClean="0"/>
              <a:t>Data Structure 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JSON Parsing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75788"/>
            <a:ext cx="112014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"id":1009368,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name":"Iron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Man",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description":"Wounded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, captured and forced to build a weapon by his enemies, billionaire industrialist Tony Stark instead created an advanced suit of armor to save his life and escape 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captivity...",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"modified":"2016-09-28T12:08:19-0400",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"thumbnail":{  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   "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path":"http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i.annihil.us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/u/prod/marvel/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/mg/9/c0/527bb7b37ff55",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   "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extension":"jpg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},</a:t>
            </a:r>
            <a:br>
              <a:rPr lang="en-US" sz="1600" b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   "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resourceURI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":"http://</a:t>
            </a:r>
            <a:r>
              <a:rPr lang="en-US" sz="1600" b="0" dirty="0" err="1">
                <a:latin typeface="Courier New" charset="0"/>
                <a:ea typeface="Courier New" charset="0"/>
                <a:cs typeface="Courier New" charset="0"/>
              </a:rPr>
              <a:t>gateway.marvel.com</a:t>
            </a:r>
            <a:r>
              <a:rPr lang="en-US" sz="1600" b="0" dirty="0">
                <a:latin typeface="Courier New" charset="0"/>
                <a:ea typeface="Courier New" charset="0"/>
                <a:cs typeface="Courier New" charset="0"/>
              </a:rPr>
              <a:t>/v1/public/characters/1009368</a:t>
            </a: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1600" b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600" b="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16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066800"/>
            <a:ext cx="1120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Format of JSON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key/value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Key is a string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Value is either string, number, object, or array</a:t>
            </a:r>
            <a:endParaRPr lang="en-US" sz="1800" dirty="0">
              <a:solidFill>
                <a:srgbClr val="191866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rebuchet MS" charset="0"/>
                <a:cs typeface="Lucida Sans Unicode" charset="0"/>
              </a:rPr>
              <a:t>Test Driven Development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914928" y="1676400"/>
            <a:ext cx="10358967" cy="4303712"/>
          </a:xfrm>
        </p:spPr>
        <p:txBody>
          <a:bodyPr/>
          <a:lstStyle/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400" dirty="0">
                <a:ea typeface="Trebuchet MS"/>
                <a:cs typeface="Trebuchet MS"/>
              </a:rPr>
              <a:t>What is TDD?</a:t>
            </a:r>
          </a:p>
          <a:p>
            <a:pPr lvl="1"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000" dirty="0">
                <a:ea typeface="Trebuchet MS"/>
                <a:cs typeface="Trebuchet MS"/>
              </a:rPr>
              <a:t>Red, Green, Refactor</a:t>
            </a:r>
          </a:p>
          <a:p>
            <a:pPr lvl="1"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000" dirty="0">
                <a:ea typeface="Trebuchet MS"/>
                <a:cs typeface="Trebuchet MS"/>
              </a:rPr>
              <a:t>Only write production code once there is a failing test</a:t>
            </a:r>
          </a:p>
          <a:p>
            <a:pPr lvl="1"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000" dirty="0">
                <a:ea typeface="Trebuchet MS"/>
                <a:cs typeface="Trebuchet MS"/>
              </a:rPr>
              <a:t>Only write as much code as needed to make the test </a:t>
            </a:r>
            <a:r>
              <a:rPr lang="en-US" sz="2000" dirty="0" smtClean="0">
                <a:ea typeface="Trebuchet MS"/>
                <a:cs typeface="Trebuchet MS"/>
              </a:rPr>
              <a:t>pass</a:t>
            </a:r>
          </a:p>
          <a:p>
            <a:pPr lvl="1">
              <a:spcAft>
                <a:spcPts val="0"/>
              </a:spcAft>
              <a:buSzPct val="100694"/>
              <a:buFont typeface="Arial"/>
              <a:buChar char="•"/>
              <a:defRPr/>
            </a:pPr>
            <a:endParaRPr lang="en-US" sz="2000" dirty="0">
              <a:ea typeface="Trebuchet MS"/>
              <a:cs typeface="Trebuchet MS"/>
            </a:endParaRPr>
          </a:p>
          <a:p>
            <a:pPr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en-US" sz="2400" dirty="0">
                <a:ea typeface="Trebuchet MS"/>
                <a:cs typeface="Trebuchet MS"/>
              </a:rPr>
              <a:t>Is it worth it?</a:t>
            </a:r>
            <a:endParaRPr lang="en-GB" sz="2400" dirty="0">
              <a:ea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656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16119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JSON Parsing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250" y="1371600"/>
            <a:ext cx="10401300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json</a:t>
            </a: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with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open('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iron_man.json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') as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data_file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parsed_data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json.load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data_file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for character 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parsed_data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char_id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character['id']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character['name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thumbnail = "%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s.%s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" % (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character['thumbnail']['path']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character['thumbnail']['extension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']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print "ID: %s" %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char_id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print "Name: %s" %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name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print "Image: %s" %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thumbnail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print 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50" y="4619962"/>
            <a:ext cx="104013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ID: 1009368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Name: Iron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Man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Image: http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i.annihil.us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/u/prod/marvel/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/mg/9/c0/527bb7b37ff55.jpg</a:t>
            </a: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ID: 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1011318</a:t>
            </a:r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Name: 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Iron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 Fist (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Bei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Bang-Wen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Image: 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http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i.annihil.us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prod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marvel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400" b="0" dirty="0" err="1">
                <a:latin typeface="Courier New" charset="0"/>
                <a:ea typeface="Courier New" charset="0"/>
                <a:cs typeface="Courier New" charset="0"/>
              </a:rPr>
              <a:t>mg</a:t>
            </a:r>
            <a:r>
              <a:rPr lang="mr-IN" sz="1400" b="0" dirty="0">
                <a:latin typeface="Courier New" charset="0"/>
                <a:ea typeface="Courier New" charset="0"/>
                <a:cs typeface="Courier New" charset="0"/>
              </a:rPr>
              <a:t>/9/20/53176ebd40ad7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.jpg</a:t>
            </a:r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3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Principles</a:t>
            </a:r>
          </a:p>
        </p:txBody>
      </p:sp>
    </p:spTree>
    <p:extLst>
      <p:ext uri="{BB962C8B-B14F-4D97-AF65-F5344CB8AC3E}">
        <p14:creationId xmlns:p14="http://schemas.microsoft.com/office/powerpoint/2010/main" val="5199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12EC2-EC7F-4C21-9305-5848E2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hape 335"/>
          <p:cNvSpPr>
            <a:spLocks noChangeArrowheads="1"/>
          </p:cNvSpPr>
          <p:nvPr/>
        </p:nvSpPr>
        <p:spPr bwMode="auto">
          <a:xfrm>
            <a:off x="2524125" y="1219200"/>
            <a:ext cx="6457950" cy="52578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7800"/>
            <a:ext cx="9789583" cy="4303712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Every module has exactly one job. It does:</a:t>
            </a:r>
          </a:p>
          <a:p>
            <a:pPr lvl="1" indent="-257175">
              <a:buFont typeface="Courier New" charset="0"/>
              <a:buChar char="o"/>
            </a:pPr>
            <a:r>
              <a:rPr lang="en-US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All of that job</a:t>
            </a:r>
          </a:p>
          <a:p>
            <a:pPr lvl="1" indent="-257175">
              <a:buFont typeface="Courier New" charset="0"/>
              <a:buChar char="o"/>
            </a:pPr>
            <a:r>
              <a:rPr lang="en-US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Only that job</a:t>
            </a:r>
          </a:p>
          <a:p>
            <a:pPr lvl="1" indent="-257175">
              <a:buFont typeface="Courier New" charset="0"/>
              <a:buChar char="o"/>
            </a:pPr>
            <a:r>
              <a:rPr lang="en-US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Its job well</a:t>
            </a:r>
          </a:p>
          <a:p>
            <a:pPr>
              <a:buSzPct val="101000"/>
              <a:buFont typeface="Arial" charset="0"/>
              <a:buChar char="•"/>
            </a:pPr>
            <a:r>
              <a:rPr lang="ja-JP" altLang="en-US" sz="2000" dirty="0">
                <a:latin typeface="Trebuchet MS" charset="0"/>
                <a:cs typeface="Trebuchet MS" charset="0"/>
                <a:sym typeface="Trebuchet MS" charset="0"/>
              </a:rPr>
              <a:t>‘</a:t>
            </a:r>
            <a:r>
              <a:rPr lang="en-US" altLang="ja-JP" sz="2000" dirty="0">
                <a:latin typeface="Trebuchet MS" charset="0"/>
                <a:cs typeface="Trebuchet MS" charset="0"/>
                <a:sym typeface="Trebuchet MS" charset="0"/>
              </a:rPr>
              <a:t>Responsibility</a:t>
            </a:r>
            <a:r>
              <a:rPr lang="ja-JP" altLang="en-US" sz="2000" dirty="0">
                <a:latin typeface="Trebuchet MS" charset="0"/>
                <a:cs typeface="Trebuchet MS" charset="0"/>
                <a:sym typeface="Trebuchet MS" charset="0"/>
              </a:rPr>
              <a:t>’</a:t>
            </a:r>
            <a:r>
              <a:rPr lang="en-US" altLang="ja-JP" sz="2000" dirty="0">
                <a:latin typeface="Trebuchet MS" charset="0"/>
                <a:cs typeface="Trebuchet MS" charset="0"/>
                <a:sym typeface="Trebuchet MS" charset="0"/>
              </a:rPr>
              <a:t> is defined as a </a:t>
            </a:r>
            <a:r>
              <a:rPr lang="en-US" altLang="ja-JP" sz="2000" i="1" dirty="0">
                <a:latin typeface="Trebuchet MS" charset="0"/>
                <a:cs typeface="Trebuchet MS" charset="0"/>
                <a:sym typeface="Trebuchet MS" charset="0"/>
              </a:rPr>
              <a:t>reason to change</a:t>
            </a:r>
            <a:r>
              <a:rPr lang="en-US" altLang="ja-JP" sz="2000" dirty="0">
                <a:latin typeface="Trebuchet MS" charset="0"/>
                <a:cs typeface="Trebuchet MS" charset="0"/>
                <a:sym typeface="Trebuchet MS" charset="0"/>
              </a:rPr>
              <a:t>.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cs typeface="Trebuchet MS" charset="0"/>
                <a:sym typeface="Trebuchet MS" charset="0"/>
              </a:rPr>
              <a:t>Benefits: makes the class more robust and prevents </a:t>
            </a:r>
            <a:r>
              <a:rPr lang="ja-JP" altLang="en-US" sz="2000" dirty="0">
                <a:latin typeface="Trebuchet MS" charset="0"/>
                <a:cs typeface="Trebuchet MS" charset="0"/>
                <a:sym typeface="Trebuchet MS" charset="0"/>
              </a:rPr>
              <a:t>‘</a:t>
            </a:r>
            <a:r>
              <a:rPr lang="en-US" altLang="ja-JP" sz="2000" dirty="0">
                <a:latin typeface="Trebuchet MS" charset="0"/>
                <a:cs typeface="Trebuchet MS" charset="0"/>
                <a:sym typeface="Trebuchet MS" charset="0"/>
              </a:rPr>
              <a:t>side effect errors</a:t>
            </a:r>
            <a:r>
              <a:rPr lang="ja-JP" altLang="en-US" sz="2000" dirty="0">
                <a:latin typeface="Trebuchet MS" charset="0"/>
                <a:cs typeface="Trebuchet MS" charset="0"/>
                <a:sym typeface="Trebuchet MS" charset="0"/>
              </a:rPr>
              <a:t>’</a:t>
            </a:r>
            <a:r>
              <a:rPr lang="en-US" altLang="ja-JP" sz="2000" dirty="0">
                <a:latin typeface="Trebuchet MS" charset="0"/>
                <a:cs typeface="Trebuchet MS" charset="0"/>
                <a:sym typeface="Trebuchet MS" charset="0"/>
              </a:rPr>
              <a:t>.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Rule of Thumb:</a:t>
            </a:r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  <a:p>
            <a:pPr lvl="1" indent="-257175">
              <a:buFont typeface="Courier New" charset="0"/>
              <a:buChar char="o"/>
            </a:pPr>
            <a:r>
              <a:rPr lang="en-US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Can you state responsibility of module in 25 words or fewer, without saying </a:t>
            </a:r>
            <a:r>
              <a:rPr lang="en-US" i="1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and </a:t>
            </a:r>
            <a:r>
              <a:rPr lang="en-US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or</a:t>
            </a:r>
            <a:r>
              <a:rPr lang="en-US" i="1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or?</a:t>
            </a:r>
          </a:p>
          <a:p>
            <a:endParaRPr lang="en-US" i="1" dirty="0">
              <a:latin typeface="Trebuchet MS" charset="0"/>
              <a:cs typeface="Trebuchet MS" charset="0"/>
              <a:sym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B98AC-6C0A-49F6-816E-81953B76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28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Lab</a:t>
            </a:r>
            <a:r>
              <a:rPr lang="en-US" dirty="0"/>
              <a:t>: </a:t>
            </a:r>
            <a:r>
              <a:rPr lang="en-US" dirty="0" err="1" smtClean="0"/>
              <a:t>single_responsibility_principle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74535-062F-46AB-92FB-DCE3286C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08" y="1355178"/>
            <a:ext cx="8189383" cy="4303712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What's going on?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What's code is responsible for what behavior?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What happens when we need to make a change?</a:t>
            </a:r>
            <a:endParaRPr lang="en-US" dirty="0">
              <a:latin typeface="Trebuchet MS" charset="0"/>
              <a:cs typeface="Trebuchet MS" charset="0"/>
              <a:sym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156" y="0"/>
            <a:ext cx="7656512" cy="1352550"/>
          </a:xfrm>
        </p:spPr>
        <p:txBody>
          <a:bodyPr/>
          <a:lstStyle/>
          <a:p>
            <a:pPr algn="ctr"/>
            <a:r>
              <a:rPr lang="en-US" dirty="0" smtClean="0"/>
              <a:t>Object-Oriented </a:t>
            </a:r>
            <a:r>
              <a:rPr lang="en-US" dirty="0" smtClean="0"/>
              <a:t>Design: Abstraction/Encapsulation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47800"/>
            <a:ext cx="7769225" cy="4303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Capture all the related functionality into a single class/object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Hide the internal workings of an object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Don’t expose the data fields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Only interaction is through method calls </a:t>
            </a:r>
          </a:p>
        </p:txBody>
      </p:sp>
    </p:spTree>
    <p:extLst>
      <p:ext uri="{BB962C8B-B14F-4D97-AF65-F5344CB8AC3E}">
        <p14:creationId xmlns:p14="http://schemas.microsoft.com/office/powerpoint/2010/main" val="38291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With External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Coding </a:t>
            </a:r>
            <a:r>
              <a:rPr lang="en-US" smtClean="0"/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hape 328"/>
          <p:cNvSpPr>
            <a:spLocks noGrp="1"/>
          </p:cNvSpPr>
          <p:nvPr>
            <p:ph type="body" idx="1"/>
          </p:nvPr>
        </p:nvSpPr>
        <p:spPr>
          <a:xfrm>
            <a:off x="2209801" y="1600201"/>
            <a:ext cx="7769225" cy="2366971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Abstraction/Encapsulation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Work with objects that we know how to use without knowing how it works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Dependency Inversion</a:t>
            </a: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Mocking</a:t>
            </a:r>
          </a:p>
          <a:p>
            <a:endParaRPr lang="en-US" sz="2000" dirty="0">
              <a:latin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514600" y="76200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kern="0"/>
              <a:t>Testing Techniques</a:t>
            </a:r>
            <a:endParaRPr lang="en-US" kern="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hape 375"/>
          <p:cNvSpPr>
            <a:spLocks noGrp="1"/>
          </p:cNvSpPr>
          <p:nvPr>
            <p:ph type="body" idx="1"/>
          </p:nvPr>
        </p:nvSpPr>
        <p:spPr>
          <a:xfrm>
            <a:off x="2133601" y="1676400"/>
            <a:ext cx="7769225" cy="3819164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When one class uses another</a:t>
            </a:r>
            <a:br>
              <a:rPr lang="en-US" sz="2400" dirty="0">
                <a:latin typeface="Trebuchet MS" charset="0"/>
                <a:cs typeface="Trebuchet MS" charset="0"/>
                <a:sym typeface="Trebuchet MS" charset="0"/>
              </a:rPr>
            </a:b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/>
            </a:r>
            <a:br>
              <a:rPr lang="en-US" sz="2400" dirty="0">
                <a:latin typeface="Trebuchet MS" charset="0"/>
                <a:cs typeface="Trebuchet MS" charset="0"/>
                <a:sym typeface="Trebuchet MS" charset="0"/>
              </a:rPr>
            </a:br>
            <a:endParaRPr lang="en-US" sz="2400" dirty="0">
              <a:latin typeface="Trebuchet MS" charset="0"/>
              <a:cs typeface="Trebuchet MS" charset="0"/>
              <a:sym typeface="Trebuchet MS" charset="0"/>
            </a:endParaRPr>
          </a:p>
          <a:p>
            <a:endParaRPr lang="en-US" sz="2400" dirty="0">
              <a:latin typeface="Trebuchet MS" charset="0"/>
              <a:cs typeface="Trebuchet MS" charset="0"/>
              <a:sym typeface="Trebuchet MS" charset="0"/>
            </a:endParaRPr>
          </a:p>
          <a:p>
            <a:endParaRPr lang="en-US" sz="2400" dirty="0">
              <a:latin typeface="Trebuchet MS" charset="0"/>
              <a:cs typeface="Trebuchet MS" charset="0"/>
              <a:sym typeface="Trebuchet MS" charset="0"/>
            </a:endParaRPr>
          </a:p>
          <a:p>
            <a:pPr lvl="1" indent="-257175">
              <a:lnSpc>
                <a:spcPct val="90000"/>
              </a:lnSpc>
              <a:buFont typeface="Courier New" charset="0"/>
              <a:buChar char="o"/>
            </a:pP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Reporting explicitly knows about </a:t>
            </a:r>
            <a:r>
              <a:rPr lang="en-US" sz="2000" i="1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this </a:t>
            </a:r>
            <a:r>
              <a:rPr lang="en-US" sz="2000" i="1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EmployeeDAO</a:t>
            </a:r>
            <a:r>
              <a:rPr lang="en-US" sz="2000" i="1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.</a:t>
            </a:r>
          </a:p>
          <a:p>
            <a:pPr lvl="1" indent="-257175">
              <a:lnSpc>
                <a:spcPct val="90000"/>
              </a:lnSpc>
              <a:buFont typeface="Courier New" charset="0"/>
              <a:buChar char="o"/>
            </a:pP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Any time Reporting is used, </a:t>
            </a:r>
            <a:r>
              <a:rPr lang="en-US" sz="2000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EmployeeDAO</a:t>
            </a: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has to be brought along as well.</a:t>
            </a:r>
          </a:p>
          <a:p>
            <a:pPr lvl="1" indent="-257175">
              <a:lnSpc>
                <a:spcPct val="90000"/>
              </a:lnSpc>
              <a:buFont typeface="Courier New" charset="0"/>
              <a:buChar char="o"/>
            </a:pP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As well as any classes </a:t>
            </a:r>
            <a:r>
              <a:rPr lang="en-US" sz="2000" dirty="0" err="1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EmployeeDAO</a:t>
            </a: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uses</a:t>
            </a:r>
          </a:p>
          <a:p>
            <a:pPr lvl="2" indent="-212725">
              <a:lnSpc>
                <a:spcPct val="90000"/>
              </a:lnSpc>
              <a:buFont typeface="Wingdings" charset="0"/>
              <a:buChar char="§"/>
            </a:pPr>
            <a:r>
              <a:rPr lang="en-US" sz="18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And the classes those classes use</a:t>
            </a:r>
          </a:p>
          <a:p>
            <a:pPr lvl="2" indent="-212725">
              <a:lnSpc>
                <a:spcPct val="90000"/>
              </a:lnSpc>
              <a:buFont typeface="Wingdings" charset="0"/>
              <a:buChar char="§"/>
            </a:pPr>
            <a:r>
              <a:rPr lang="en-US" sz="18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And so on.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951412" y="2438400"/>
            <a:ext cx="2135188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 eaLnBrk="1" hangingPunct="1">
              <a:buClr>
                <a:srgbClr val="000000"/>
              </a:buClr>
              <a:buSzPct val="100000"/>
            </a:pPr>
            <a:r>
              <a:rPr lang="en-US" sz="2400" b="0">
                <a:solidFill>
                  <a:schemeClr val="tx1"/>
                </a:solidFill>
                <a:latin typeface="Times New Roman" charset="0"/>
              </a:rPr>
              <a:t>EmployeeDAO</a:t>
            </a:r>
            <a:endParaRPr lang="en-US" sz="2400" b="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43200" y="2438400"/>
            <a:ext cx="15240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 eaLnBrk="1" hangingPunct="1">
              <a:buClr>
                <a:srgbClr val="000000"/>
              </a:buClr>
              <a:buSzPct val="100000"/>
            </a:pPr>
            <a:r>
              <a:rPr lang="en-US" sz="2400" b="0">
                <a:solidFill>
                  <a:schemeClr val="tx1"/>
                </a:solidFill>
                <a:latin typeface="Times New Roman" charset="0"/>
              </a:rPr>
              <a:t>Reporting</a:t>
            </a:r>
            <a:endParaRPr lang="en-US" sz="2400" b="0" dirty="0">
              <a:solidFill>
                <a:schemeClr val="tx1"/>
              </a:solidFill>
              <a:latin typeface="Times New Roman" charset="0"/>
            </a:endParaRPr>
          </a:p>
        </p:txBody>
      </p:sp>
      <p:cxnSp>
        <p:nvCxnSpPr>
          <p:cNvPr id="3" name="Straight Arrow Connector 2"/>
          <p:cNvCxnSpPr>
            <a:stCxn id="12" idx="3"/>
            <a:endCxn id="11" idx="1"/>
          </p:cNvCxnSpPr>
          <p:nvPr/>
        </p:nvCxnSpPr>
        <p:spPr bwMode="auto">
          <a:xfrm>
            <a:off x="4267200" y="2705100"/>
            <a:ext cx="68421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2474912" y="57151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kern="0"/>
              <a:t>Dependency Inversion Principle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159789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rebuchet MS" charset="0"/>
                <a:cs typeface="Lucida Sans Unicode" charset="0"/>
              </a:rPr>
              <a:t>Tools of </a:t>
            </a:r>
            <a:r>
              <a:rPr lang="en-US" dirty="0" smtClean="0">
                <a:latin typeface="Trebuchet MS" charset="0"/>
                <a:cs typeface="Lucida Sans Unicode" charset="0"/>
              </a:rPr>
              <a:t>Testing </a:t>
            </a:r>
            <a:r>
              <a:rPr lang="en-US" dirty="0">
                <a:latin typeface="Trebuchet MS" charset="0"/>
                <a:cs typeface="Lucida Sans Unicode" charset="0"/>
              </a:rPr>
              <a:t>for Python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914928" y="1447800"/>
            <a:ext cx="10358967" cy="4303712"/>
          </a:xfrm>
        </p:spPr>
        <p:txBody>
          <a:bodyPr/>
          <a:lstStyle/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Automated, self-checking </a:t>
            </a:r>
            <a:r>
              <a:rPr lang="en-US" sz="2400" dirty="0" smtClean="0">
                <a:latin typeface="Trebuchet MS" charset="0"/>
                <a:cs typeface="Trebuchet MS" charset="0"/>
                <a:sym typeface="Trebuchet MS" charset="0"/>
              </a:rPr>
              <a:t>tests</a:t>
            </a:r>
          </a:p>
          <a:p>
            <a:pPr>
              <a:buSzPct val="101000"/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Trebuchet MS" charset="0"/>
              <a:ea typeface="Lucida Sans Unicode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400" dirty="0">
                <a:latin typeface="Trebuchet MS" charset="0"/>
                <a:cs typeface="Trebuchet MS" charset="0"/>
                <a:sym typeface="Trebuchet MS" charset="0"/>
              </a:rPr>
              <a:t>Python testing frameworks	</a:t>
            </a:r>
          </a:p>
          <a:p>
            <a:pPr lvl="1" indent="-257175">
              <a:buFont typeface="Courier New" charset="0"/>
              <a:buChar char="o"/>
            </a:pPr>
            <a:r>
              <a:rPr lang="en-US" sz="2000" dirty="0" err="1" smtClean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pyunit</a:t>
            </a:r>
            <a:r>
              <a:rPr lang="en-US" sz="2000" dirty="0" smtClean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/</a:t>
            </a:r>
            <a:r>
              <a:rPr lang="en-US" sz="2000" dirty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 </a:t>
            </a:r>
            <a:r>
              <a:rPr lang="en-US" sz="2000" dirty="0" err="1" smtClean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unittest</a:t>
            </a:r>
            <a:endParaRPr lang="en-US" sz="2000" dirty="0">
              <a:latin typeface="Trebuchet MS" charset="0"/>
              <a:ea typeface="Lucida Sans Unicode" charset="0"/>
              <a:cs typeface="Trebuchet MS" charset="0"/>
              <a:sym typeface="Trebuchet MS" charset="0"/>
            </a:endParaRPr>
          </a:p>
          <a:p>
            <a:pPr lvl="1" indent="-257175">
              <a:buFont typeface="Courier New" charset="0"/>
              <a:buChar char="o"/>
            </a:pPr>
            <a:r>
              <a:rPr lang="en-US" sz="2000" dirty="0" err="1" smtClean="0">
                <a:latin typeface="Trebuchet MS" charset="0"/>
                <a:ea typeface="Lucida Sans Unicode" charset="0"/>
                <a:cs typeface="Trebuchet MS" charset="0"/>
                <a:sym typeface="Trebuchet MS" charset="0"/>
              </a:rPr>
              <a:t>pytest</a:t>
            </a:r>
            <a:endParaRPr lang="en-US" sz="2000" dirty="0">
              <a:latin typeface="Trebuchet MS" charset="0"/>
              <a:ea typeface="Lucida Sans Unicode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endParaRPr lang="en-US" sz="2000" dirty="0" smtClean="0">
              <a:latin typeface="Trebuchet MS" charset="0"/>
              <a:cs typeface="Trebuchet MS" charset="0"/>
              <a:sym typeface="Trebuchet MS" charset="0"/>
            </a:endParaRPr>
          </a:p>
          <a:p>
            <a:pPr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CI/CD Pipelines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cs typeface="Trebuchet MS" charset="0"/>
                <a:sym typeface="Trebuchet MS" charset="0"/>
              </a:rPr>
              <a:t>Jenkins</a:t>
            </a:r>
          </a:p>
          <a:p>
            <a:pPr lvl="1">
              <a:buSzPct val="101000"/>
              <a:buFont typeface="Arial" charset="0"/>
              <a:buChar char="•"/>
            </a:pPr>
            <a:r>
              <a:rPr lang="en-US" sz="2000" dirty="0" err="1" smtClean="0">
                <a:latin typeface="Trebuchet MS" charset="0"/>
                <a:cs typeface="Trebuchet MS" charset="0"/>
                <a:sym typeface="Trebuchet MS" charset="0"/>
              </a:rPr>
              <a:t>Gitlab</a:t>
            </a:r>
            <a:endParaRPr lang="en-US" sz="2000" dirty="0" smtClean="0">
              <a:latin typeface="Trebuchet MS" charset="0"/>
              <a:cs typeface="Trebuchet MS" charset="0"/>
              <a:sym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1981201" y="1600200"/>
            <a:ext cx="7769225" cy="4255694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  <a:buSzPct val="100694"/>
              <a:buFont typeface="Arial"/>
              <a:buChar char="•"/>
              <a:defRPr/>
            </a:pP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Prefer to depend on </a:t>
            </a:r>
            <a:endParaRPr lang="en-US" dirty="0"/>
          </a:p>
          <a:p>
            <a:pPr marL="0" indent="0">
              <a:lnSpc>
                <a:spcPct val="90000"/>
              </a:lnSpc>
              <a:spcAft>
                <a:spcPts val="0"/>
              </a:spcAft>
              <a:buSzPct val="100694"/>
              <a:defRPr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abstractions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lvl="1" indent="-258762">
              <a:lnSpc>
                <a:spcPct val="90000"/>
              </a:lnSpc>
              <a:spcAft>
                <a:spcPts val="0"/>
              </a:spcAft>
              <a:buFont typeface="Courier New"/>
              <a:buChar char="o"/>
              <a:defRPr/>
            </a:pPr>
            <a:r>
              <a:rPr lang="x-none" sz="2400" dirty="0">
                <a:latin typeface="Trebuchet MS"/>
                <a:ea typeface="Trebuchet MS"/>
                <a:cs typeface="Trebuchet MS"/>
                <a:sym typeface="Trebuchet MS"/>
              </a:rPr>
              <a:t>Client knows about Abstract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DAO</a:t>
            </a: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lvl="2" indent="-212725">
              <a:lnSpc>
                <a:spcPct val="90000"/>
              </a:lnSpc>
              <a:spcAft>
                <a:spcPts val="0"/>
              </a:spcAft>
              <a:buFont typeface="Wingdings"/>
              <a:buChar char="§"/>
              <a:defRPr/>
            </a:pPr>
            <a:r>
              <a:rPr lang="x-none" sz="2000" dirty="0">
                <a:latin typeface="Trebuchet MS"/>
                <a:ea typeface="Trebuchet MS"/>
                <a:cs typeface="Trebuchet MS"/>
                <a:sym typeface="Trebuchet MS"/>
              </a:rPr>
              <a:t>This is an abstraction of family of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DAOs</a:t>
            </a:r>
            <a:endParaRPr lang="x-none"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lvl="2" indent="-212725">
              <a:lnSpc>
                <a:spcPct val="90000"/>
              </a:lnSpc>
              <a:spcAft>
                <a:spcPts val="0"/>
              </a:spcAft>
              <a:buFont typeface="Wingdings"/>
              <a:buChar char="§"/>
              <a:defRPr/>
            </a:pPr>
            <a:r>
              <a:rPr lang="x-none" sz="2000" dirty="0">
                <a:latin typeface="Trebuchet MS"/>
                <a:ea typeface="Trebuchet MS"/>
                <a:cs typeface="Trebuchet MS"/>
                <a:sym typeface="Trebuchet MS"/>
              </a:rPr>
              <a:t>Abstract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DAO</a:t>
            </a:r>
            <a:r>
              <a:rPr lang="x-none" sz="2000" dirty="0">
                <a:latin typeface="Trebuchet MS"/>
                <a:ea typeface="Trebuchet MS"/>
                <a:cs typeface="Trebuchet MS"/>
                <a:sym typeface="Trebuchet MS"/>
              </a:rPr>
              <a:t> has no dependencies</a:t>
            </a:r>
          </a:p>
          <a:p>
            <a:pPr lvl="2" indent="-212725">
              <a:lnSpc>
                <a:spcPct val="90000"/>
              </a:lnSpc>
              <a:spcAft>
                <a:spcPts val="0"/>
              </a:spcAft>
              <a:buFont typeface="Wingdings"/>
              <a:buChar char="§"/>
              <a:defRPr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Reporting </a:t>
            </a:r>
            <a:r>
              <a:rPr lang="x-none" sz="2000" dirty="0">
                <a:latin typeface="Trebuchet MS"/>
                <a:ea typeface="Trebuchet MS"/>
                <a:cs typeface="Trebuchet MS"/>
                <a:sym typeface="Trebuchet MS"/>
              </a:rPr>
              <a:t>is less tightly coupled with </a:t>
            </a:r>
            <a:r>
              <a:rPr lang="en-US" sz="2000" dirty="0" err="1">
                <a:latin typeface="Trebuchet MS"/>
                <a:ea typeface="Trebuchet MS"/>
                <a:cs typeface="Trebuchet MS"/>
                <a:sym typeface="Trebuchet MS"/>
              </a:rPr>
              <a:t>EmployeeDAO</a:t>
            </a:r>
            <a:endParaRPr lang="x-none"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/>
            </a:pPr>
            <a:endParaRPr lang="x-none"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705600" y="1849598"/>
            <a:ext cx="1752600" cy="419100"/>
          </a:xfrm>
          <a:prstGeom prst="roundRect">
            <a:avLst>
              <a:gd name="adj" fmla="val 1911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 eaLnBrk="1" hangingPunct="1">
              <a:buClr>
                <a:srgbClr val="000000"/>
              </a:buClr>
              <a:buSzPct val="100000"/>
            </a:pPr>
            <a:r>
              <a:rPr lang="en-US" sz="1800" b="0" dirty="0" err="1">
                <a:solidFill>
                  <a:schemeClr val="tx1"/>
                </a:solidFill>
                <a:latin typeface="Times New Roman" charset="0"/>
              </a:rPr>
              <a:t>AbstractDAO</a:t>
            </a:r>
            <a:endParaRPr lang="en-US" sz="1800" b="0" dirty="0">
              <a:solidFill>
                <a:schemeClr val="tx1"/>
              </a:solidFill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8305800" y="2268698"/>
            <a:ext cx="0" cy="703102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7703190" y="2976693"/>
            <a:ext cx="2199635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 eaLnBrk="1" hangingPunct="1">
              <a:buClr>
                <a:srgbClr val="000000"/>
              </a:buClr>
              <a:buSzPct val="100000"/>
            </a:pPr>
            <a:r>
              <a:rPr lang="en-US" sz="2400" b="0">
                <a:solidFill>
                  <a:schemeClr val="tx1"/>
                </a:solidFill>
                <a:latin typeface="Times New Roman" charset="0"/>
              </a:rPr>
              <a:t>EmployeeDAO</a:t>
            </a:r>
            <a:endParaRPr lang="en-US" sz="2400" b="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2971800"/>
            <a:ext cx="17907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 eaLnBrk="1" hangingPunct="1">
              <a:buClr>
                <a:srgbClr val="000000"/>
              </a:buClr>
              <a:buSzPct val="100000"/>
            </a:pPr>
            <a:r>
              <a:rPr lang="en-US" sz="2400" b="0">
                <a:solidFill>
                  <a:schemeClr val="tx1"/>
                </a:solidFill>
                <a:latin typeface="Times New Roman" charset="0"/>
              </a:rPr>
              <a:t>Reporting</a:t>
            </a:r>
            <a:endParaRPr lang="en-US" sz="2400" b="0" dirty="0">
              <a:solidFill>
                <a:schemeClr val="tx1"/>
              </a:solidFill>
              <a:latin typeface="Times New Roman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6858000" y="2268698"/>
            <a:ext cx="0" cy="722676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2474912" y="57151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kern="0"/>
              <a:t>Dependency Inversion Principle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898142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Abstraction/Encapsulation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4644" y="1142103"/>
            <a:ext cx="8229599" cy="4303712"/>
          </a:xfrm>
        </p:spPr>
        <p:txBody>
          <a:bodyPr/>
          <a:lstStyle/>
          <a:p>
            <a:pPr marL="0" indent="0"/>
            <a:r>
              <a:rPr lang="en-US" dirty="0" smtClean="0"/>
              <a:t>Example</a:t>
            </a:r>
            <a:r>
              <a:rPr lang="en-US" dirty="0" smtClean="0"/>
              <a:t>:</a:t>
            </a:r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Usage: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644" y="1573560"/>
            <a:ext cx="822960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MySQLdb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EmployeeDao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get_employees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(self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MySQLdb.connect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(user='root', 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               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host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='127.0.0.1',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='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py_employees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cursor =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db.cursor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cursor.execute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("SELECT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id, first, last FROM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employees")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results =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[]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row =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cursor.fetchone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while row is not None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results += [row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row =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cursor.fetchone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db.close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return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4644" y="5544447"/>
            <a:ext cx="82296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EmployeesDAO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employees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EmployeesDAO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get_all_employees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Dependency </a:t>
            </a:r>
            <a:r>
              <a:rPr lang="en-US" dirty="0" smtClean="0"/>
              <a:t>Inversion Principle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5312" y="1348775"/>
            <a:ext cx="8458200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EmployeeDao</a:t>
            </a: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ReportGenerator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print_employee_names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(self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dao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EmployeeDao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try: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employees =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dao.get_employees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('ID - Last, First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for employee in employees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line = "{0} - {2}, {1}".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format(employee[0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], 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                                 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employee[1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], employee[2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		self._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(line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except Exception: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self._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("An error occurred...")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017712" y="4724400"/>
            <a:ext cx="8153400" cy="17526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Any </a:t>
            </a: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time </a:t>
            </a:r>
            <a:r>
              <a:rPr lang="en-US" sz="1800" i="1" dirty="0" err="1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ReportGenerator</a:t>
            </a: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 is used, a connection to the database is </a:t>
            </a:r>
            <a:r>
              <a:rPr lang="en-US" sz="18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created</a:t>
            </a:r>
            <a:endParaRPr lang="en-US" sz="1800" dirty="0" smtClean="0">
              <a:solidFill>
                <a:srgbClr val="191866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How does that affect our ability to test?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Are our tests repeatable?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How long is our feedback cycle for changes?</a:t>
            </a:r>
          </a:p>
          <a:p>
            <a:endParaRPr lang="en-US" dirty="0" smtClean="0">
              <a:solidFill>
                <a:srgbClr val="191866"/>
              </a:solidFill>
            </a:endParaRPr>
          </a:p>
          <a:p>
            <a:endParaRPr lang="en-US" dirty="0">
              <a:solidFill>
                <a:srgbClr val="191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/>
              <a:t>Dependency </a:t>
            </a:r>
            <a:r>
              <a:rPr lang="en-US" dirty="0" smtClean="0"/>
              <a:t>Inversion Principle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1295400"/>
            <a:ext cx="84545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ReportGenerator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__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__(self,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dao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dao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dao</a:t>
            </a: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self._output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output</a:t>
            </a:r>
          </a:p>
          <a:p>
            <a:endParaRPr lang="en-US" sz="14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print_employee_names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(self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employees =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dao.get_employees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('ID - Last, First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for employee in employees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line = "{0} - {2}, {1}".format(employee[0], 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                                  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employee[1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], employee[2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		self._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(line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except Exception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self._</a:t>
            </a:r>
            <a:r>
              <a:rPr lang="en-US" sz="1400" b="0" dirty="0" err="1">
                <a:latin typeface="Courier New" charset="0"/>
                <a:ea typeface="Courier New" charset="0"/>
                <a:cs typeface="Courier New" charset="0"/>
              </a:rPr>
              <a:t>output.print_line</a:t>
            </a:r>
            <a:r>
              <a:rPr lang="en-US" sz="1400" b="0" dirty="0">
                <a:latin typeface="Courier New" charset="0"/>
                <a:ea typeface="Courier New" charset="0"/>
                <a:cs typeface="Courier New" charset="0"/>
              </a:rPr>
              <a:t>("An error occurred</a:t>
            </a:r>
            <a:r>
              <a:rPr lang="en-US" sz="1400" b="0" dirty="0" smtClean="0">
                <a:latin typeface="Courier New" charset="0"/>
                <a:ea typeface="Courier New" charset="0"/>
                <a:cs typeface="Courier New" charset="0"/>
              </a:rPr>
              <a:t>...")</a:t>
            </a:r>
            <a:endParaRPr lang="en-US" sz="1400" b="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7712" y="5019439"/>
            <a:ext cx="8153400" cy="1524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 smtClean="0">
                <a:solidFill>
                  <a:srgbClr val="191866"/>
                </a:solidFill>
                <a:latin typeface="+mj-lt"/>
              </a:rPr>
              <a:t>Notice we use a generic </a:t>
            </a:r>
            <a:r>
              <a:rPr lang="en-US" sz="1800" i="1" dirty="0" err="1" smtClean="0">
                <a:solidFill>
                  <a:srgbClr val="191866"/>
                </a:solidFill>
                <a:latin typeface="+mj-lt"/>
              </a:rPr>
              <a:t>dao</a:t>
            </a:r>
            <a:r>
              <a:rPr lang="en-US" sz="1800" dirty="0" smtClean="0">
                <a:solidFill>
                  <a:srgbClr val="191866"/>
                </a:solidFill>
                <a:latin typeface="+mj-lt"/>
              </a:rPr>
              <a:t> object that is given to the </a:t>
            </a:r>
            <a:r>
              <a:rPr lang="en-US" sz="1800" i="1" dirty="0" err="1" smtClean="0">
                <a:solidFill>
                  <a:srgbClr val="191866"/>
                </a:solidFill>
                <a:latin typeface="+mj-lt"/>
              </a:rPr>
              <a:t>ReportGenerator</a:t>
            </a:r>
            <a:r>
              <a:rPr lang="en-US" sz="1800" dirty="0" smtClean="0">
                <a:solidFill>
                  <a:srgbClr val="191866"/>
                </a:solidFill>
                <a:latin typeface="+mj-lt"/>
              </a:rPr>
              <a:t> </a:t>
            </a:r>
            <a:r>
              <a:rPr lang="en-US" sz="1800" dirty="0" smtClean="0">
                <a:solidFill>
                  <a:srgbClr val="191866"/>
                </a:solidFill>
                <a:latin typeface="+mj-lt"/>
              </a:rPr>
              <a:t>class</a:t>
            </a:r>
            <a:endParaRPr lang="en-US" sz="1800" dirty="0" smtClean="0">
              <a:solidFill>
                <a:srgbClr val="191866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191866"/>
                </a:solidFill>
                <a:latin typeface="+mj-lt"/>
              </a:rPr>
              <a:t>Do we need a database connection?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191866"/>
                </a:solidFill>
                <a:latin typeface="+mj-lt"/>
              </a:rPr>
              <a:t>What's setup is needed to run our tests?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1918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75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71600" y="1295400"/>
            <a:ext cx="8915400" cy="1981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Run the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Swap out the implementation for the employee provider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Can you image how to write tests around this? </a:t>
            </a:r>
            <a:endParaRPr lang="en-US" sz="2000" b="0" dirty="0">
              <a:solidFill>
                <a:srgbClr val="191866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514600" y="0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  <a:normAutofit/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 b="1" cap="all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sz="2400" kern="0" cap="none" dirty="0" smtClean="0"/>
              <a:t>LAB: Dependency Inversion Principle</a:t>
            </a:r>
            <a:endParaRPr lang="en-US" sz="2400" kern="0" cap="none" dirty="0"/>
          </a:p>
        </p:txBody>
      </p:sp>
    </p:spTree>
    <p:extLst>
      <p:ext uri="{BB962C8B-B14F-4D97-AF65-F5344CB8AC3E}">
        <p14:creationId xmlns:p14="http://schemas.microsoft.com/office/powerpoint/2010/main" val="215291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71600" y="1295400"/>
            <a:ext cx="8915400" cy="1981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So how does DI help with testing?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191866"/>
                </a:solidFill>
                <a:latin typeface="Trebuchet MS" charset="0"/>
                <a:ea typeface="Trebuchet MS" charset="0"/>
                <a:cs typeface="Trebuchet MS" charset="0"/>
              </a:rPr>
              <a:t>Use test doubles to write tests that use databases without having a database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514600" y="0"/>
            <a:ext cx="7086600" cy="1352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552" rIns="91427" bIns="45552" numCol="1" anchor="ctr" anchorCtr="0" compatLnSpc="1">
            <a:prstTxWarp prst="textNoShape">
              <a:avLst/>
            </a:prstTxWarp>
            <a:normAutofit/>
          </a:bodyPr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 b="1" cap="all">
                <a:solidFill>
                  <a:srgbClr val="A93521"/>
                </a:solidFill>
                <a:latin typeface="+mj-lt"/>
                <a:ea typeface="ＭＳ Ｐゴシック" charset="0"/>
                <a:cs typeface="+mj-cs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A93521"/>
                </a:solidFill>
                <a:latin typeface="Trebuchet MS" charset="0"/>
                <a:ea typeface="ＭＳ Ｐゴシック" charset="0"/>
                <a:cs typeface="Lucida Sans Unicode" charset="0"/>
              </a:defRPr>
            </a:lvl5pPr>
            <a:lvl6pPr marL="2256602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6pPr>
            <a:lvl7pPr marL="2666893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7pPr>
            <a:lvl8pPr marL="3077185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8pPr>
            <a:lvl9pPr marL="3487476" indent="-205146" algn="ctr" defTabSz="41029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C87F4B"/>
                </a:solidFill>
                <a:latin typeface="Trebuchet MS" charset="0"/>
                <a:ea typeface="Lucida Sans Unicode" charset="0"/>
                <a:cs typeface="Lucida Sans Unicode" charset="0"/>
              </a:defRPr>
            </a:lvl9pPr>
          </a:lstStyle>
          <a:p>
            <a:pPr algn="ctr"/>
            <a:r>
              <a:rPr lang="en-US" sz="2400" kern="0" cap="none" dirty="0" smtClean="0"/>
              <a:t>LAB: Dependency Inversion Principle with Tests</a:t>
            </a:r>
            <a:endParaRPr lang="en-US" sz="2400" kern="0" cap="none" dirty="0"/>
          </a:p>
        </p:txBody>
      </p:sp>
    </p:spTree>
    <p:extLst>
      <p:ext uri="{BB962C8B-B14F-4D97-AF65-F5344CB8AC3E}">
        <p14:creationId xmlns:p14="http://schemas.microsoft.com/office/powerpoint/2010/main" val="78581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8"/>
          <p:cNvSpPr txBox="1">
            <a:spLocks/>
          </p:cNvSpPr>
          <p:nvPr/>
        </p:nvSpPr>
        <p:spPr>
          <a:xfrm>
            <a:off x="2407444" y="381000"/>
            <a:ext cx="7086600" cy="460375"/>
          </a:xfrm>
          <a:prstGeom prst="rect">
            <a:avLst/>
          </a:prstGeom>
          <a:noFill/>
          <a:ln>
            <a:noFill/>
          </a:ln>
        </p:spPr>
        <p:txBody>
          <a:bodyPr lIns="91425" tIns="45550" rIns="91425" bIns="4555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A93521"/>
              </a:buClr>
              <a:buSzPct val="25000"/>
              <a:defRPr/>
            </a:pPr>
            <a:r>
              <a:rPr lang="en-US" sz="2400" kern="0" dirty="0">
                <a:solidFill>
                  <a:srgbClr val="A93521"/>
                </a:solidFill>
                <a:latin typeface="Trebuchet MS"/>
                <a:ea typeface="Trebuchet MS"/>
                <a:cs typeface="Trebuchet MS"/>
                <a:sym typeface="Trebuchet MS"/>
              </a:rPr>
              <a:t>Mock objects: Advantages over real objects</a:t>
            </a:r>
            <a:endParaRPr lang="x-none" sz="2400" kern="0" dirty="0">
              <a:solidFill>
                <a:srgbClr val="A9352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722" name="Shape 608"/>
          <p:cNvSpPr>
            <a:spLocks noGrp="1"/>
          </p:cNvSpPr>
          <p:nvPr>
            <p:ph type="body" idx="1"/>
          </p:nvPr>
        </p:nvSpPr>
        <p:spPr>
          <a:xfrm>
            <a:off x="1600200" y="1524000"/>
            <a:ext cx="8701088" cy="3246438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200" dirty="0">
                <a:latin typeface="Trebuchet MS" charset="0"/>
                <a:ea typeface="Lucida Sans Unicode" charset="0"/>
                <a:cs typeface="Lucida Sans Unicode" charset="0"/>
              </a:rPr>
              <a:t>Why mock? Isn't it better to test with the actual classes?</a:t>
            </a: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is difficult to set up</a:t>
            </a: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is slow</a:t>
            </a: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has behavior that is hard to recreate</a:t>
            </a:r>
          </a:p>
          <a:p>
            <a:pPr marL="1484313" lvl="3" indent="-257175">
              <a:buSzPct val="101000"/>
              <a:buFont typeface="Arial" charset="0"/>
              <a:buChar char="•"/>
            </a:pPr>
            <a:r>
              <a:rPr lang="en-US" sz="1900" dirty="0">
                <a:latin typeface="Trebuchet MS" charset="0"/>
                <a:ea typeface="Lucida Sans Unicode" charset="0"/>
                <a:cs typeface="Lucida Sans Unicode" charset="0"/>
              </a:rPr>
              <a:t>e.g., loss of connection, network down</a:t>
            </a: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can have non-deterministic behavior</a:t>
            </a:r>
          </a:p>
          <a:p>
            <a:pPr marL="1484313" lvl="3" indent="-257175">
              <a:buSzPct val="101000"/>
              <a:buFont typeface="Arial" charset="0"/>
              <a:buChar char="•"/>
            </a:pPr>
            <a:r>
              <a:rPr lang="en-US" sz="1900" dirty="0">
                <a:latin typeface="Trebuchet MS" charset="0"/>
                <a:ea typeface="Lucida Sans Unicode" charset="0"/>
                <a:cs typeface="Lucida Sans Unicode" charset="0"/>
              </a:rPr>
              <a:t>impossible to assert against</a:t>
            </a:r>
            <a:endParaRPr lang="en-US" sz="2000" dirty="0">
              <a:latin typeface="Trebuchet MS" charset="0"/>
              <a:ea typeface="Lucida Sans Unicode" charset="0"/>
              <a:cs typeface="Lucida Sans Unicode" charset="0"/>
            </a:endParaRP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may depend on user interaction</a:t>
            </a:r>
          </a:p>
          <a:p>
            <a:pPr marL="1074738" lvl="2" indent="-257175">
              <a:buSzPct val="101000"/>
              <a:buFont typeface="Arial" charset="0"/>
              <a:buChar char="•"/>
            </a:pPr>
            <a:r>
              <a:rPr lang="en-US" sz="2000" dirty="0">
                <a:latin typeface="Trebuchet MS" charset="0"/>
                <a:ea typeface="Lucida Sans Unicode" charset="0"/>
                <a:cs typeface="Lucida Sans Unicode" charset="0"/>
              </a:rPr>
              <a:t>Real object may not exist yet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8"/>
          <p:cNvSpPr txBox="1">
            <a:spLocks/>
          </p:cNvSpPr>
          <p:nvPr/>
        </p:nvSpPr>
        <p:spPr>
          <a:xfrm>
            <a:off x="2407444" y="381000"/>
            <a:ext cx="7086600" cy="460375"/>
          </a:xfrm>
          <a:prstGeom prst="rect">
            <a:avLst/>
          </a:prstGeom>
          <a:noFill/>
          <a:ln>
            <a:noFill/>
          </a:ln>
        </p:spPr>
        <p:txBody>
          <a:bodyPr lIns="91425" tIns="45550" rIns="91425" bIns="4555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A93521"/>
              </a:buClr>
              <a:buSzPct val="25000"/>
              <a:defRPr/>
            </a:pPr>
            <a:r>
              <a:rPr lang="en-US" sz="2400" kern="0" dirty="0" smtClean="0">
                <a:solidFill>
                  <a:srgbClr val="A93521"/>
                </a:solidFill>
                <a:latin typeface="Trebuchet MS"/>
                <a:ea typeface="Trebuchet MS"/>
                <a:cs typeface="Trebuchet MS"/>
                <a:sym typeface="Trebuchet MS"/>
              </a:rPr>
              <a:t>Mocking Frameworks</a:t>
            </a:r>
            <a:endParaRPr lang="x-none" sz="2400" kern="0" dirty="0">
              <a:solidFill>
                <a:srgbClr val="A9352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722" name="Shape 608"/>
          <p:cNvSpPr>
            <a:spLocks noGrp="1"/>
          </p:cNvSpPr>
          <p:nvPr>
            <p:ph type="body" idx="1"/>
          </p:nvPr>
        </p:nvSpPr>
        <p:spPr>
          <a:xfrm>
            <a:off x="1600200" y="1447800"/>
            <a:ext cx="8701088" cy="2820942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200" dirty="0" smtClean="0">
                <a:latin typeface="Trebuchet MS" charset="0"/>
                <a:ea typeface="Lucida Sans Unicode" charset="0"/>
                <a:cs typeface="Lucida Sans Unicode" charset="0"/>
              </a:rPr>
              <a:t>Writing stubs is a lot of extra code</a:t>
            </a:r>
          </a:p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200" dirty="0" smtClean="0">
                <a:latin typeface="Trebuchet MS" charset="0"/>
                <a:ea typeface="Lucida Sans Unicode" charset="0"/>
                <a:cs typeface="Lucida Sans Unicode" charset="0"/>
              </a:rPr>
              <a:t>Mocking frameworks take the place of manual stubbing</a:t>
            </a:r>
          </a:p>
          <a:p>
            <a:pPr marL="1073867" lvl="2" indent="-257175">
              <a:buSzPct val="101000"/>
              <a:buFont typeface="Arial" charset="0"/>
              <a:buChar char="•"/>
            </a:pPr>
            <a:r>
              <a:rPr lang="en-US" sz="1800" dirty="0">
                <a:latin typeface="Trebuchet MS" charset="0"/>
                <a:ea typeface="Lucida Sans Unicode" charset="0"/>
                <a:cs typeface="Lucida Sans Unicode" charset="0"/>
              </a:rPr>
              <a:t>Can mock-out system </a:t>
            </a:r>
            <a:r>
              <a:rPr lang="en-US" sz="1800" dirty="0" smtClean="0">
                <a:latin typeface="Trebuchet MS" charset="0"/>
                <a:ea typeface="Lucida Sans Unicode" charset="0"/>
                <a:cs typeface="Lucida Sans Unicode" charset="0"/>
              </a:rPr>
              <a:t>calls</a:t>
            </a:r>
          </a:p>
          <a:p>
            <a:pPr marL="1073867" lvl="2" indent="-257175">
              <a:buSzPct val="101000"/>
              <a:buFont typeface="Arial" charset="0"/>
              <a:buChar char="•"/>
            </a:pPr>
            <a:r>
              <a:rPr lang="en-US" sz="1800" dirty="0" smtClean="0">
                <a:latin typeface="Trebuchet MS" charset="0"/>
                <a:ea typeface="Lucida Sans Unicode" charset="0"/>
                <a:cs typeface="Lucida Sans Unicode" charset="0"/>
              </a:rPr>
              <a:t>Less code, less clear</a:t>
            </a:r>
          </a:p>
          <a:p>
            <a:pPr marL="1073867" lvl="2" indent="-257175">
              <a:buSzPct val="101000"/>
              <a:buFont typeface="Arial" charset="0"/>
              <a:buChar char="•"/>
            </a:pPr>
            <a:r>
              <a:rPr lang="en-US" sz="1800" dirty="0" smtClean="0">
                <a:latin typeface="Trebuchet MS" charset="0"/>
                <a:ea typeface="Lucida Sans Unicode" charset="0"/>
                <a:cs typeface="Lucida Sans Unicode" charset="0"/>
              </a:rPr>
              <a:t>Use with caution</a:t>
            </a:r>
          </a:p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000" dirty="0" smtClean="0">
                <a:latin typeface="Trebuchet MS" charset="0"/>
                <a:ea typeface="Lucida Sans Unicode" charset="0"/>
                <a:cs typeface="Lucida Sans Unicode" charset="0"/>
              </a:rPr>
              <a:t>Python libraries:</a:t>
            </a:r>
          </a:p>
          <a:p>
            <a:pPr marL="1073867" lvl="2" indent="-257175">
              <a:buSzPct val="101000"/>
              <a:buFont typeface="Arial" charset="0"/>
              <a:buChar char="•"/>
            </a:pPr>
            <a:r>
              <a:rPr lang="en-US" sz="1800" dirty="0" smtClean="0">
                <a:latin typeface="Trebuchet MS" charset="0"/>
                <a:ea typeface="Lucida Sans Unicode" charset="0"/>
                <a:cs typeface="Lucida Sans Unicode" charset="0"/>
              </a:rPr>
              <a:t>Mock, </a:t>
            </a:r>
            <a:r>
              <a:rPr lang="en-US" sz="1800" dirty="0" err="1" smtClean="0">
                <a:latin typeface="Trebuchet MS" charset="0"/>
                <a:ea typeface="Lucida Sans Unicode" charset="0"/>
                <a:cs typeface="Lucida Sans Unicode" charset="0"/>
              </a:rPr>
              <a:t>MagicMock</a:t>
            </a:r>
            <a:endParaRPr lang="en-US" sz="1800" dirty="0" smtClean="0">
              <a:latin typeface="Trebuchet MS" charset="0"/>
              <a:ea typeface="Lucida Sans Unicode" charset="0"/>
              <a:cs typeface="Lucida Sans Unicode" charset="0"/>
            </a:endParaRPr>
          </a:p>
          <a:p>
            <a:pPr marL="1073867" lvl="2" indent="-257175">
              <a:buSzPct val="101000"/>
              <a:buFont typeface="Arial" charset="0"/>
              <a:buChar char="•"/>
            </a:pPr>
            <a:r>
              <a:rPr lang="en-US" sz="1800" dirty="0" err="1" smtClean="0">
                <a:latin typeface="Trebuchet MS" charset="0"/>
                <a:ea typeface="Lucida Sans Unicode" charset="0"/>
                <a:cs typeface="Lucida Sans Unicode" charset="0"/>
              </a:rPr>
              <a:t>pytest</a:t>
            </a:r>
            <a:r>
              <a:rPr lang="en-US" sz="1800" dirty="0" smtClean="0">
                <a:latin typeface="Trebuchet MS" charset="0"/>
                <a:ea typeface="Lucida Sans Unicode" charset="0"/>
                <a:cs typeface="Lucida Sans Unicode" charset="0"/>
              </a:rPr>
              <a:t>-mock (mocker)</a:t>
            </a:r>
          </a:p>
        </p:txBody>
      </p:sp>
    </p:spTree>
    <p:extLst>
      <p:ext uri="{BB962C8B-B14F-4D97-AF65-F5344CB8AC3E}">
        <p14:creationId xmlns:p14="http://schemas.microsoft.com/office/powerpoint/2010/main" val="5419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8"/>
          <p:cNvSpPr txBox="1">
            <a:spLocks/>
          </p:cNvSpPr>
          <p:nvPr/>
        </p:nvSpPr>
        <p:spPr>
          <a:xfrm>
            <a:off x="2407444" y="381000"/>
            <a:ext cx="7086600" cy="460375"/>
          </a:xfrm>
          <a:prstGeom prst="rect">
            <a:avLst/>
          </a:prstGeom>
          <a:noFill/>
          <a:ln>
            <a:noFill/>
          </a:ln>
        </p:spPr>
        <p:txBody>
          <a:bodyPr lIns="91425" tIns="45550" rIns="91425" bIns="4555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A93521"/>
              </a:buClr>
              <a:buSzPct val="25000"/>
              <a:defRPr/>
            </a:pPr>
            <a:r>
              <a:rPr lang="en-US" sz="2400" kern="0" dirty="0" smtClean="0">
                <a:solidFill>
                  <a:srgbClr val="A93521"/>
                </a:solidFill>
                <a:latin typeface="Trebuchet MS"/>
                <a:ea typeface="Trebuchet MS"/>
                <a:cs typeface="Trebuchet MS"/>
                <a:sym typeface="Trebuchet MS"/>
              </a:rPr>
              <a:t>Lab: mocking</a:t>
            </a:r>
            <a:endParaRPr lang="x-none" sz="2400" kern="0" dirty="0">
              <a:solidFill>
                <a:srgbClr val="A9352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Shape 608"/>
          <p:cNvSpPr>
            <a:spLocks noGrp="1"/>
          </p:cNvSpPr>
          <p:nvPr>
            <p:ph type="body" idx="1"/>
          </p:nvPr>
        </p:nvSpPr>
        <p:spPr>
          <a:xfrm>
            <a:off x="1585912" y="1447800"/>
            <a:ext cx="8701088" cy="820394"/>
          </a:xfrm>
        </p:spPr>
        <p:txBody>
          <a:bodyPr vert="horz" wrap="square" lIns="91425" tIns="45550" rIns="91425" bIns="45550" numCol="1" anchor="t" anchorCtr="0" compatLnSpc="1">
            <a:prstTxWarp prst="textNoShape">
              <a:avLst/>
            </a:prstTxWarp>
            <a:spAutoFit/>
          </a:bodyPr>
          <a:lstStyle/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200" dirty="0" smtClean="0">
                <a:latin typeface="Trebuchet MS" charset="0"/>
                <a:ea typeface="Lucida Sans Unicode" charset="0"/>
                <a:cs typeface="Lucida Sans Unicode" charset="0"/>
              </a:rPr>
              <a:t>See the usage of mocking</a:t>
            </a:r>
          </a:p>
          <a:p>
            <a:pPr marL="663575" lvl="1" indent="-257175">
              <a:buSzPct val="101000"/>
              <a:buFont typeface="Arial" charset="0"/>
              <a:buChar char="•"/>
            </a:pPr>
            <a:r>
              <a:rPr lang="en-US" sz="2200" dirty="0" smtClean="0">
                <a:latin typeface="Trebuchet MS" charset="0"/>
                <a:ea typeface="Lucida Sans Unicode" charset="0"/>
                <a:cs typeface="Lucida Sans Unicode" charset="0"/>
              </a:rPr>
              <a:t>Notice no actual system calls are being made</a:t>
            </a:r>
          </a:p>
        </p:txBody>
      </p:sp>
    </p:spTree>
    <p:extLst>
      <p:ext uri="{BB962C8B-B14F-4D97-AF65-F5344CB8AC3E}">
        <p14:creationId xmlns:p14="http://schemas.microsoft.com/office/powerpoint/2010/main" val="195127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1905000"/>
            <a:ext cx="7086600" cy="13525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rebuchet MS" charset="0"/>
                <a:cs typeface="Lucida Sans Unicode" charset="0"/>
              </a:rPr>
              <a:t>Extended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CF36F1-1062-463A-BF5D-FDB6FB8B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112" y="0"/>
            <a:ext cx="7086600" cy="1352550"/>
          </a:xfrm>
        </p:spPr>
        <p:txBody>
          <a:bodyPr/>
          <a:lstStyle/>
          <a:p>
            <a:pPr algn="ctr"/>
            <a:r>
              <a:rPr lang="en-US" dirty="0" smtClean="0"/>
              <a:t>Assertions in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4200B0-FE52-42FC-89E0-349DFA83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524000"/>
            <a:ext cx="8531225" cy="4303712"/>
          </a:xfrm>
        </p:spPr>
        <p:txBody>
          <a:bodyPr/>
          <a:lstStyle/>
          <a:p>
            <a:pPr marL="306070" indent="-306070" algn="just">
              <a:buFont typeface="Arial" charset="0"/>
              <a:buChar char="•"/>
            </a:pPr>
            <a:r>
              <a:rPr lang="en-US" dirty="0" smtClean="0"/>
              <a:t>An assertion is a sanity-check that you can turn on or turn off when you are done with your testing of the program.</a:t>
            </a:r>
            <a:endParaRPr lang="en-US" dirty="0" smtClean="0">
              <a:solidFill>
                <a:srgbClr val="000000"/>
              </a:solidFill>
            </a:endParaRPr>
          </a:p>
          <a:p>
            <a:pPr marL="306070" indent="-306070" algn="just">
              <a:buFont typeface="Arial" charset="0"/>
              <a:buChar char="•"/>
            </a:pPr>
            <a:endParaRPr lang="en-US" dirty="0" smtClean="0"/>
          </a:p>
          <a:p>
            <a:pPr marL="306070" indent="-306070" algn="just">
              <a:buFont typeface="Arial" charset="0"/>
              <a:buChar char="•"/>
            </a:pPr>
            <a:r>
              <a:rPr lang="en-US" dirty="0" smtClean="0"/>
              <a:t>The easiest way to think of an assertion is to liken it to a </a:t>
            </a:r>
            <a:r>
              <a:rPr lang="en-US" b="1" dirty="0" smtClean="0"/>
              <a:t>raise-if</a:t>
            </a:r>
            <a:r>
              <a:rPr lang="en-US" dirty="0" smtClean="0"/>
              <a:t> statement (or to be more accurate, a raise-if-not statement). An expression is tested, and if the result comes up false, an exception is raised.</a:t>
            </a:r>
            <a:endParaRPr dirty="0" smtClean="0">
              <a:solidFill>
                <a:srgbClr val="000000"/>
              </a:solidFill>
            </a:endParaRPr>
          </a:p>
          <a:p>
            <a:pPr marL="306070" indent="-306070" algn="just">
              <a:buFont typeface="Arial" charset="0"/>
              <a:buChar char="•"/>
            </a:pPr>
            <a:endParaRPr lang="en-US" dirty="0" smtClean="0"/>
          </a:p>
          <a:p>
            <a:pPr marL="306070" indent="-306070" algn="just">
              <a:buFont typeface="Arial" charset="0"/>
              <a:buChar char="•"/>
            </a:pPr>
            <a:r>
              <a:rPr lang="en-US" dirty="0" smtClean="0"/>
              <a:t>Programmers often place assertions at the start of a function to check for valid input, and after a function call to check for valid output.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0 Template Plain2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rebuchet MS"/>
        <a:ea typeface="Lucida Sans Unicode"/>
        <a:cs typeface="Lucida Sans Unicode"/>
      </a:majorFont>
      <a:minorFont>
        <a:latin typeface="Trebuchet MS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2010 Template Plain2.pot</Template>
  <TotalTime>70971</TotalTime>
  <Words>4191</Words>
  <Application>Microsoft Macintosh PowerPoint</Application>
  <PresentationFormat>Widescreen</PresentationFormat>
  <Paragraphs>882</Paragraphs>
  <Slides>89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Courier New</vt:lpstr>
      <vt:lpstr>Lucida Sans Unicode</vt:lpstr>
      <vt:lpstr>Menlo</vt:lpstr>
      <vt:lpstr>ＭＳ Ｐゴシック</vt:lpstr>
      <vt:lpstr>Times New Roman</vt:lpstr>
      <vt:lpstr>Trebuchet MS</vt:lpstr>
      <vt:lpstr>Wingdings</vt:lpstr>
      <vt:lpstr>Arial</vt:lpstr>
      <vt:lpstr>2010 Template Plain2</vt:lpstr>
      <vt:lpstr>Python Development Training</vt:lpstr>
      <vt:lpstr>Introduction</vt:lpstr>
      <vt:lpstr>Purpose of the Class</vt:lpstr>
      <vt:lpstr>Agenda</vt:lpstr>
      <vt:lpstr>Automated Tests Overview</vt:lpstr>
      <vt:lpstr>Why Tests?</vt:lpstr>
      <vt:lpstr>Test Driven Development</vt:lpstr>
      <vt:lpstr>Tools of Testing for Python</vt:lpstr>
      <vt:lpstr>Assertions in Python</vt:lpstr>
      <vt:lpstr>Assertions in Python, Continued......</vt:lpstr>
      <vt:lpstr>Create a simple test</vt:lpstr>
      <vt:lpstr>PowerPoint Presentation</vt:lpstr>
      <vt:lpstr>Design Improvement</vt:lpstr>
      <vt:lpstr>Group Lab: Ice Creamery</vt:lpstr>
      <vt:lpstr>Student Lab: Pizzeria</vt:lpstr>
      <vt:lpstr>Lab Retro</vt:lpstr>
      <vt:lpstr>Testing Best Practices</vt:lpstr>
      <vt:lpstr>Source code Management</vt:lpstr>
      <vt:lpstr>Group Lab: git_basics</vt:lpstr>
      <vt:lpstr>Git Overview</vt:lpstr>
      <vt:lpstr>Git Configuration</vt:lpstr>
      <vt:lpstr>Collaboration Models</vt:lpstr>
      <vt:lpstr>Collaboration Models</vt:lpstr>
      <vt:lpstr>Branching Strategies</vt:lpstr>
      <vt:lpstr>Git Flow</vt:lpstr>
      <vt:lpstr>Clone a Repo</vt:lpstr>
      <vt:lpstr>Working with Branches</vt:lpstr>
      <vt:lpstr>Changing Branches</vt:lpstr>
      <vt:lpstr>What’s My Status?</vt:lpstr>
      <vt:lpstr>Staying Up-To-Date</vt:lpstr>
      <vt:lpstr>Dealing with Conflicts</vt:lpstr>
      <vt:lpstr>Dealing with Conflicts (cont.)</vt:lpstr>
      <vt:lpstr>Undoing Changes</vt:lpstr>
      <vt:lpstr>Pushing Changes</vt:lpstr>
      <vt:lpstr>Git UIs</vt:lpstr>
      <vt:lpstr>Gitk</vt:lpstr>
      <vt:lpstr>SourceTree</vt:lpstr>
      <vt:lpstr>SCM Best Practices</vt:lpstr>
      <vt:lpstr>Student Lab: Dossier</vt:lpstr>
      <vt:lpstr>Working with Pull Requests</vt:lpstr>
      <vt:lpstr>What is a Pull Request For?</vt:lpstr>
      <vt:lpstr>The Pull Request</vt:lpstr>
      <vt:lpstr>Performing a Code Review</vt:lpstr>
      <vt:lpstr>Why Request a Code Review</vt:lpstr>
      <vt:lpstr>Code Review Methods</vt:lpstr>
      <vt:lpstr>Code Reviews Best Practices</vt:lpstr>
      <vt:lpstr>Python Advanced Topics</vt:lpstr>
      <vt:lpstr>Error Handling in Python</vt:lpstr>
      <vt:lpstr>Error Handling in Python</vt:lpstr>
      <vt:lpstr>Error Handling in Python</vt:lpstr>
      <vt:lpstr>Exceptions</vt:lpstr>
      <vt:lpstr>Python Errors</vt:lpstr>
      <vt:lpstr>Handling Exceptions in Python</vt:lpstr>
      <vt:lpstr>Group Lab: exception_handling</vt:lpstr>
      <vt:lpstr>PowerPoint Presentation</vt:lpstr>
      <vt:lpstr>User-defined Exceptions in Python</vt:lpstr>
      <vt:lpstr>Exception Best Practices</vt:lpstr>
      <vt:lpstr>Logging in Python</vt:lpstr>
      <vt:lpstr>Logging in Python</vt:lpstr>
      <vt:lpstr>Logging in Python: Example</vt:lpstr>
      <vt:lpstr>Logging in Python: Example</vt:lpstr>
      <vt:lpstr>Logging in Python</vt:lpstr>
      <vt:lpstr>Logging Best Practices</vt:lpstr>
      <vt:lpstr>API Calls in Python</vt:lpstr>
      <vt:lpstr>API Calls in Python</vt:lpstr>
      <vt:lpstr>API Calls in Python: GET Example</vt:lpstr>
      <vt:lpstr>API Calls in Python: POST Example</vt:lpstr>
      <vt:lpstr>Data Structure Parsing</vt:lpstr>
      <vt:lpstr>JSON Parsing</vt:lpstr>
      <vt:lpstr>JSON Parsing</vt:lpstr>
      <vt:lpstr>Coding Principles</vt:lpstr>
      <vt:lpstr>Single Responsibility PRINCIPLE</vt:lpstr>
      <vt:lpstr>Single Responsibility Principle</vt:lpstr>
      <vt:lpstr>Single Responsibility Principle</vt:lpstr>
      <vt:lpstr>Lab: single_responsibility_principle</vt:lpstr>
      <vt:lpstr>Object-Oriented Design: Abstraction/Encapsulation</vt:lpstr>
      <vt:lpstr>Testing With External Systems</vt:lpstr>
      <vt:lpstr>PowerPoint Presentation</vt:lpstr>
      <vt:lpstr>PowerPoint Presentation</vt:lpstr>
      <vt:lpstr>PowerPoint Presentation</vt:lpstr>
      <vt:lpstr>Abstraction/Encapsulation</vt:lpstr>
      <vt:lpstr>Dependency Inversion Principle</vt:lpstr>
      <vt:lpstr>Dependency Inversion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Extended Lab</vt:lpstr>
    </vt:vector>
  </TitlesOfParts>
  <Company>Asynchrony Solutions, Inc.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</dc:title>
  <dc:creator>Brian Button</dc:creator>
  <cp:lastModifiedBy>Todd, Matthew</cp:lastModifiedBy>
  <cp:revision>674</cp:revision>
  <cp:lastPrinted>2012-03-20T17:04:25Z</cp:lastPrinted>
  <dcterms:created xsi:type="dcterms:W3CDTF">2013-01-03T16:34:06Z</dcterms:created>
  <dcterms:modified xsi:type="dcterms:W3CDTF">2017-10-10T15:46:20Z</dcterms:modified>
</cp:coreProperties>
</file>